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4" r:id="rId2"/>
    <p:sldId id="274" r:id="rId3"/>
    <p:sldId id="319" r:id="rId4"/>
    <p:sldId id="295" r:id="rId5"/>
    <p:sldId id="333" r:id="rId6"/>
    <p:sldId id="361" r:id="rId7"/>
    <p:sldId id="300" r:id="rId8"/>
    <p:sldId id="336" r:id="rId9"/>
    <p:sldId id="375" r:id="rId10"/>
    <p:sldId id="388" r:id="rId11"/>
    <p:sldId id="389" r:id="rId12"/>
    <p:sldId id="390" r:id="rId13"/>
    <p:sldId id="363" r:id="rId14"/>
    <p:sldId id="364" r:id="rId15"/>
    <p:sldId id="365" r:id="rId16"/>
    <p:sldId id="386" r:id="rId17"/>
    <p:sldId id="387" r:id="rId18"/>
    <p:sldId id="368" r:id="rId19"/>
    <p:sldId id="369" r:id="rId20"/>
    <p:sldId id="391" r:id="rId21"/>
    <p:sldId id="392" r:id="rId22"/>
    <p:sldId id="393" r:id="rId23"/>
    <p:sldId id="394" r:id="rId24"/>
    <p:sldId id="395" r:id="rId25"/>
    <p:sldId id="378" r:id="rId26"/>
    <p:sldId id="324" r:id="rId27"/>
    <p:sldId id="382" r:id="rId28"/>
    <p:sldId id="350" r:id="rId29"/>
    <p:sldId id="380" r:id="rId30"/>
    <p:sldId id="313" r:id="rId31"/>
    <p:sldId id="381" r:id="rId32"/>
    <p:sldId id="383" r:id="rId33"/>
    <p:sldId id="384" r:id="rId34"/>
    <p:sldId id="385" r:id="rId35"/>
    <p:sldId id="29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898E"/>
    <a:srgbClr val="7B8EA2"/>
    <a:srgbClr val="D6DCE5"/>
    <a:srgbClr val="EAEFF7"/>
    <a:srgbClr val="161A24"/>
    <a:srgbClr val="7FA1C3"/>
    <a:srgbClr val="8FAADC"/>
    <a:srgbClr val="1D4999"/>
    <a:srgbClr val="4E6A94"/>
    <a:srgbClr val="033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6" autoAdjust="0"/>
    <p:restoredTop sz="94136" autoAdjust="0"/>
  </p:normalViewPr>
  <p:slideViewPr>
    <p:cSldViewPr snapToGrid="0">
      <p:cViewPr varScale="1">
        <p:scale>
          <a:sx n="70" d="100"/>
          <a:sy n="70" d="100"/>
        </p:scale>
        <p:origin x="76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D49A0-B042-4522-A605-C43ABCD601F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0B73-FA37-488E-9AB5-8EE66EADA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36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88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885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F00B73-FA37-488E-9AB5-8EE66EADA3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384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F00B73-FA37-488E-9AB5-8EE66EADA3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384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342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32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4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517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481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99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68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502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202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05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50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05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275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199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2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2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8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52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76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30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767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365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76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698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34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00B73-FA37-488E-9AB5-8EE66EADA3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944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F00B73-FA37-488E-9AB5-8EE66EADA3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71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7E0F9-ACB6-D3CE-3663-CD1D10B28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1970EC-C12F-AE48-8F05-C5977D143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8B970A-7E85-9EC5-DB5C-D4AEEB136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8864D-94C9-1A95-E262-15A343A2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DE7E5-B81D-A0D0-9BD2-B99ABC09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0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D6783-2A34-8F0D-6AA0-C4DA3A5E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9FFC02-D829-EBC5-F9A0-456B44D9B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988C53-B567-9210-08A6-DC688A68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13FCE-158D-79F5-6271-5556100A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26F05-5D92-F606-0D38-27CF900B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4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17D098-2AF0-C25F-7676-F3DEAF7EA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ED2AAF-C69E-6F40-CB71-C3BCBC1B9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2A6CC-71B8-95BC-74F0-5E29BE3E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2168D-43F8-5E1F-6208-069E2D18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9E732-16DF-C6D4-9C08-4A8C1583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8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7DE41-DDDE-719B-CB6F-A26B30BC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32BFDF-54AA-0FDD-3BA5-A94B1BD1A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C37FA-99B1-CBF0-FB78-61B43E3E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54B2BD-7186-C351-06B9-D8A3C0FC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027582-72C0-50E0-C796-572622A6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22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AD821-33F9-8F4C-5482-CE52CD08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E16C9E-0AAD-B804-85A6-E24795EB3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4074C-BE1B-0FC0-00EC-8BB5FC4DF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A7B0C-11FB-6FFE-600C-5F645E24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9EB1E-6A38-873A-51D3-4D2282A3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A7D8A-E52F-C543-F0AA-594AC362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61510-1733-26CB-6949-FBFAA5BE7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6A27CA-B0C7-5178-2357-0CD6D671F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EA0B89-ACB3-51EF-628F-BB6215788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625FE4-48A2-02A1-7DAA-09141C73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7380BA-A412-3900-0596-95BF8D96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7D61-CB06-6AD2-90C3-DB60DAFA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8D98B9-39F4-F43C-11F4-06BA39EC6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836577-02C8-C2C3-1383-9313AB3B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208083-7886-496E-3A41-C16A1383F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30E212-1F98-32DA-4C6D-FE5EC3CF0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1BA545-0369-3535-AD60-B9BB36DA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369A9D-F404-E90B-6E65-75AF2E27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609158-AD20-441B-D8C4-DCDCADC0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482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67DA3-1872-A63F-DE5D-1A5682D19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F1DC47-7003-7576-7F00-7C3AC51E3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FA700A-D894-355C-2C7C-D4953AB9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492EF2-3591-8916-968A-7A0DE3AF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0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E499A8-5BA3-36A6-0DB6-60537B4E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8F402F-FB4E-EBA7-79CB-3D6C8ED0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D1E33A-877A-BBE7-5497-9F44D504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4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8666-0664-95FF-0DDA-E3C75462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2473B-113C-0CA5-E2F5-50C3A6B16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3D1F8-9F18-C08B-E6CC-334A7AF07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3B8F3-3714-6F50-F804-711DB61C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DF0DA-C56E-8D55-E20B-6766CCE7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8889A1-D34E-BD70-3ACE-35B88AF8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9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65C12-96DC-7F40-370C-3F362F2D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05EB1B-9C34-C940-9C29-B67AD068B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A84485-D027-2A28-33F2-615F05637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7D0D5-756F-0F37-BEC2-F793ED0B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BA6663-89E1-C8E9-42F2-4283AB15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7246AE-9409-C227-28FE-B064C37B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72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B31141-FE65-9CD9-56EE-B51B2558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4D530-4D05-EED5-C199-3E3B965FD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B27ED-26A7-A511-FC34-A5C2364F3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43DD7-90F7-477D-B66A-11E0AC06E657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B9EEC2-8ABF-3321-CD7B-A2E3DD76A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58927-E865-C860-E366-C2CA24B2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939F6-F904-4023-9C9C-AF6752EEB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7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908AD-8312-095D-8234-B2E5242BB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247" y="1303550"/>
            <a:ext cx="9635319" cy="14285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주식 투자자를 위한 </a:t>
            </a:r>
            <a:br>
              <a:rPr lang="en-US" altLang="ko-KR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기반 주가 예측 </a:t>
            </a:r>
            <a:r>
              <a:rPr lang="en-US" altLang="ko-KR" sz="4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‘Fin Sight’ </a:t>
            </a:r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7CB8B32-5FB7-FD22-B887-8576319A5C39}"/>
              </a:ext>
            </a:extLst>
          </p:cNvPr>
          <p:cNvSpPr txBox="1">
            <a:spLocks/>
          </p:cNvSpPr>
          <p:nvPr/>
        </p:nvSpPr>
        <p:spPr>
          <a:xfrm>
            <a:off x="8209130" y="5242727"/>
            <a:ext cx="3262311" cy="663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팀명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핀사이트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(Fin Sight)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88E004-644A-5B7E-F033-8983FDA7AE4B}"/>
              </a:ext>
            </a:extLst>
          </p:cNvPr>
          <p:cNvGrpSpPr/>
          <p:nvPr/>
        </p:nvGrpSpPr>
        <p:grpSpPr>
          <a:xfrm>
            <a:off x="10846294" y="890357"/>
            <a:ext cx="625151" cy="569167"/>
            <a:chOff x="10982131" y="675753"/>
            <a:chExt cx="625151" cy="569167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C8F8154-B614-2F3D-6DCF-A8D2112425D0}"/>
                </a:ext>
              </a:extLst>
            </p:cNvPr>
            <p:cNvCxnSpPr/>
            <p:nvPr/>
          </p:nvCxnSpPr>
          <p:spPr>
            <a:xfrm>
              <a:off x="11607282" y="675753"/>
              <a:ext cx="0" cy="56916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7D4F0E6-D322-FCED-9D88-7B7A749BD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131" y="675753"/>
              <a:ext cx="62515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F10CA2-21F0-7216-2081-3262891A0B8B}"/>
              </a:ext>
            </a:extLst>
          </p:cNvPr>
          <p:cNvGrpSpPr/>
          <p:nvPr/>
        </p:nvGrpSpPr>
        <p:grpSpPr>
          <a:xfrm rot="10800000">
            <a:off x="804672" y="5704952"/>
            <a:ext cx="625151" cy="569167"/>
            <a:chOff x="10982131" y="675753"/>
            <a:chExt cx="625151" cy="569167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753E0E9-276F-9F82-292C-BD8F348F75DA}"/>
                </a:ext>
              </a:extLst>
            </p:cNvPr>
            <p:cNvCxnSpPr/>
            <p:nvPr/>
          </p:nvCxnSpPr>
          <p:spPr>
            <a:xfrm>
              <a:off x="11607282" y="675753"/>
              <a:ext cx="0" cy="56916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683433-F781-092F-4027-69B69726D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131" y="675753"/>
              <a:ext cx="62515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40E3DD5-CEB5-B7B1-4EDF-368F766C14C0}"/>
              </a:ext>
            </a:extLst>
          </p:cNvPr>
          <p:cNvSpPr txBox="1"/>
          <p:nvPr/>
        </p:nvSpPr>
        <p:spPr>
          <a:xfrm>
            <a:off x="8209130" y="5755592"/>
            <a:ext cx="3262313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정영균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박영진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백승주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39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4BD488-2636-97BE-BC6A-E898031DA0A3}"/>
              </a:ext>
            </a:extLst>
          </p:cNvPr>
          <p:cNvSpPr/>
          <p:nvPr/>
        </p:nvSpPr>
        <p:spPr>
          <a:xfrm>
            <a:off x="1132766" y="2576270"/>
            <a:ext cx="2920621" cy="784446"/>
          </a:xfrm>
          <a:prstGeom prst="rect">
            <a:avLst/>
          </a:prstGeom>
          <a:solidFill>
            <a:srgbClr val="161A24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D1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지표 기반 데이터셋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C64E22-BD74-CBCD-D9F6-E15B38D1DEB4}"/>
              </a:ext>
            </a:extLst>
          </p:cNvPr>
          <p:cNvSpPr/>
          <p:nvPr/>
        </p:nvSpPr>
        <p:spPr>
          <a:xfrm>
            <a:off x="8288746" y="2572430"/>
            <a:ext cx="2920621" cy="784446"/>
          </a:xfrm>
          <a:prstGeom prst="rect">
            <a:avLst/>
          </a:prstGeom>
          <a:solidFill>
            <a:srgbClr val="161A24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D3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 데이터셋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C274F1-20B5-B7E9-FF0F-6CC5B15BFB3D}"/>
              </a:ext>
            </a:extLst>
          </p:cNvPr>
          <p:cNvSpPr/>
          <p:nvPr/>
        </p:nvSpPr>
        <p:spPr>
          <a:xfrm>
            <a:off x="4710751" y="2563332"/>
            <a:ext cx="2920621" cy="784446"/>
          </a:xfrm>
          <a:prstGeom prst="rect">
            <a:avLst/>
          </a:prstGeom>
          <a:solidFill>
            <a:srgbClr val="161A24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D2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 요인 기반 데이터셋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5EDD61-0CAB-3DAC-7450-4EC2EAFF7E57}"/>
              </a:ext>
            </a:extLst>
          </p:cNvPr>
          <p:cNvSpPr/>
          <p:nvPr/>
        </p:nvSpPr>
        <p:spPr>
          <a:xfrm>
            <a:off x="1132765" y="4848043"/>
            <a:ext cx="2920621" cy="16135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지표</a:t>
            </a:r>
            <a:endParaRPr lang="en-US" altLang="ko-KR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Bollinger Bands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FB2356-364F-E172-EF62-F47DE351BF7C}"/>
              </a:ext>
            </a:extLst>
          </p:cNvPr>
          <p:cNvSpPr/>
          <p:nvPr/>
        </p:nvSpPr>
        <p:spPr>
          <a:xfrm>
            <a:off x="4710751" y="4844202"/>
            <a:ext cx="2920621" cy="16173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금리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달러 인덱스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장단기 금리차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164EFB-45FF-A162-9C9B-89C0B5F09497}"/>
              </a:ext>
            </a:extLst>
          </p:cNvPr>
          <p:cNvSpPr/>
          <p:nvPr/>
        </p:nvSpPr>
        <p:spPr>
          <a:xfrm>
            <a:off x="8288733" y="4844864"/>
            <a:ext cx="2920621" cy="7162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지표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1B851B-1B2A-3FFD-3FC5-032A87B42A40}"/>
              </a:ext>
            </a:extLst>
          </p:cNvPr>
          <p:cNvSpPr/>
          <p:nvPr/>
        </p:nvSpPr>
        <p:spPr>
          <a:xfrm>
            <a:off x="1132765" y="3579377"/>
            <a:ext cx="2920621" cy="7162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4BF457-9F09-4A13-1C99-06365A98C12A}"/>
              </a:ext>
            </a:extLst>
          </p:cNvPr>
          <p:cNvSpPr/>
          <p:nvPr/>
        </p:nvSpPr>
        <p:spPr>
          <a:xfrm>
            <a:off x="4710751" y="3575536"/>
            <a:ext cx="2920621" cy="7162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44E9F3-86BB-CB52-7145-F947E771185B}"/>
              </a:ext>
            </a:extLst>
          </p:cNvPr>
          <p:cNvSpPr/>
          <p:nvPr/>
        </p:nvSpPr>
        <p:spPr>
          <a:xfrm>
            <a:off x="8288746" y="3575536"/>
            <a:ext cx="2920621" cy="7162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709069-F75B-AD8B-132C-9322C046D1BE}"/>
              </a:ext>
            </a:extLst>
          </p:cNvPr>
          <p:cNvSpPr/>
          <p:nvPr/>
        </p:nvSpPr>
        <p:spPr>
          <a:xfrm>
            <a:off x="8288733" y="5745333"/>
            <a:ext cx="2920621" cy="7162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 요인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4" name="십자형 13">
            <a:extLst>
              <a:ext uri="{FF2B5EF4-FFF2-40B4-BE49-F238E27FC236}">
                <a16:creationId xmlns:a16="http://schemas.microsoft.com/office/drawing/2014/main" id="{213B1BF9-3754-773F-8835-AC06B8AB2767}"/>
              </a:ext>
            </a:extLst>
          </p:cNvPr>
          <p:cNvSpPr/>
          <p:nvPr/>
        </p:nvSpPr>
        <p:spPr>
          <a:xfrm>
            <a:off x="2391770" y="4370799"/>
            <a:ext cx="402609" cy="402033"/>
          </a:xfrm>
          <a:prstGeom prst="plus">
            <a:avLst>
              <a:gd name="adj" fmla="val 36860"/>
            </a:avLst>
          </a:prstGeom>
          <a:solidFill>
            <a:srgbClr val="4E6A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십자형 14">
            <a:extLst>
              <a:ext uri="{FF2B5EF4-FFF2-40B4-BE49-F238E27FC236}">
                <a16:creationId xmlns:a16="http://schemas.microsoft.com/office/drawing/2014/main" id="{3B1BA6CC-7F9D-BD07-CB65-9DAAE4F1DECC}"/>
              </a:ext>
            </a:extLst>
          </p:cNvPr>
          <p:cNvSpPr/>
          <p:nvPr/>
        </p:nvSpPr>
        <p:spPr>
          <a:xfrm>
            <a:off x="5959518" y="4366958"/>
            <a:ext cx="402609" cy="402033"/>
          </a:xfrm>
          <a:prstGeom prst="plus">
            <a:avLst>
              <a:gd name="adj" fmla="val 36860"/>
            </a:avLst>
          </a:prstGeom>
          <a:solidFill>
            <a:srgbClr val="4E6A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B99EE7DD-4A6C-8CFD-8777-C517FA29187A}"/>
              </a:ext>
            </a:extLst>
          </p:cNvPr>
          <p:cNvSpPr/>
          <p:nvPr/>
        </p:nvSpPr>
        <p:spPr>
          <a:xfrm>
            <a:off x="9527276" y="4366958"/>
            <a:ext cx="402609" cy="402033"/>
          </a:xfrm>
          <a:prstGeom prst="plus">
            <a:avLst>
              <a:gd name="adj" fmla="val 36860"/>
            </a:avLst>
          </a:prstGeom>
          <a:solidFill>
            <a:srgbClr val="4E6A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192F10-8D24-8908-5031-283BA5AFBA0D}"/>
              </a:ext>
            </a:extLst>
          </p:cNvPr>
          <p:cNvSpPr/>
          <p:nvPr/>
        </p:nvSpPr>
        <p:spPr>
          <a:xfrm>
            <a:off x="962166" y="2405522"/>
            <a:ext cx="3261815" cy="4217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56640F-83AF-7335-D56A-9A7D6AB924EC}"/>
              </a:ext>
            </a:extLst>
          </p:cNvPr>
          <p:cNvSpPr/>
          <p:nvPr/>
        </p:nvSpPr>
        <p:spPr>
          <a:xfrm>
            <a:off x="4540153" y="2401680"/>
            <a:ext cx="3261815" cy="4217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EF60B7-FECD-8A8F-947D-31D7E5112F6F}"/>
              </a:ext>
            </a:extLst>
          </p:cNvPr>
          <p:cNvSpPr/>
          <p:nvPr/>
        </p:nvSpPr>
        <p:spPr>
          <a:xfrm>
            <a:off x="8118145" y="2401680"/>
            <a:ext cx="3261815" cy="4217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9B8047-D61B-07AC-52C5-1DE649656584}"/>
              </a:ext>
            </a:extLst>
          </p:cNvPr>
          <p:cNvSpPr txBox="1"/>
          <p:nvPr/>
        </p:nvSpPr>
        <p:spPr>
          <a:xfrm>
            <a:off x="1057704" y="968724"/>
            <a:ext cx="1093109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종목별 </a:t>
            </a: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예측에 더 큰 영향을 미치는 데이터셋을 분석하기 위해</a:t>
            </a:r>
            <a:r>
              <a:rPr lang="ko-KR" altLang="en-US" sz="20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데이터셋을 생성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기간이 예측 정확도에 미치는 영향을 평가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 위해 각 데이터셋을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년치와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년치로 나눠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데이터셋으로 진행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0B7C90-0105-33C6-647F-AB5F10B13ADE}"/>
              </a:ext>
            </a:extLst>
          </p:cNvPr>
          <p:cNvSpPr/>
          <p:nvPr/>
        </p:nvSpPr>
        <p:spPr>
          <a:xfrm>
            <a:off x="4710751" y="4984105"/>
            <a:ext cx="2920621" cy="265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 요인</a:t>
            </a:r>
            <a:endParaRPr lang="en-US" altLang="ko-KR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D4DA9E-78F3-9720-136E-5C5E5E45B94E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3A7F257-AB70-80B2-B1B9-11A93C65B3EC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B2A4190-7A30-BC2D-4E64-2915CC0BBADC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2E6B2D-6004-945E-2459-212A465E44DD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 분리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82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940884-0CB1-852C-70BA-0B75A8593B07}"/>
              </a:ext>
            </a:extLst>
          </p:cNvPr>
          <p:cNvSpPr/>
          <p:nvPr/>
        </p:nvSpPr>
        <p:spPr>
          <a:xfrm>
            <a:off x="942857" y="1504199"/>
            <a:ext cx="6196459" cy="403147"/>
          </a:xfrm>
          <a:prstGeom prst="rect">
            <a:avLst/>
          </a:prstGeom>
          <a:solidFill>
            <a:srgbClr val="161A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941363-63CB-132C-E742-FFCE938CD363}"/>
              </a:ext>
            </a:extLst>
          </p:cNvPr>
          <p:cNvSpPr/>
          <p:nvPr/>
        </p:nvSpPr>
        <p:spPr>
          <a:xfrm>
            <a:off x="7139316" y="1504198"/>
            <a:ext cx="2088134" cy="403147"/>
          </a:xfrm>
          <a:prstGeom prst="rect">
            <a:avLst/>
          </a:prstGeom>
          <a:solidFill>
            <a:srgbClr val="161A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VALIDATION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367F0F5-1746-0F66-393E-A32A55CBB746}"/>
              </a:ext>
            </a:extLst>
          </p:cNvPr>
          <p:cNvGraphicFramePr>
            <a:graphicFrameLocks noGrp="1"/>
          </p:cNvGraphicFramePr>
          <p:nvPr/>
        </p:nvGraphicFramePr>
        <p:xfrm>
          <a:off x="942858" y="2024913"/>
          <a:ext cx="10372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636">
                  <a:extLst>
                    <a:ext uri="{9D8B030D-6E8A-4147-A177-3AD203B41FA5}">
                      <a16:colId xmlns:a16="http://schemas.microsoft.com/office/drawing/2014/main" val="2498202387"/>
                    </a:ext>
                  </a:extLst>
                </a:gridCol>
                <a:gridCol w="2074545">
                  <a:extLst>
                    <a:ext uri="{9D8B030D-6E8A-4147-A177-3AD203B41FA5}">
                      <a16:colId xmlns:a16="http://schemas.microsoft.com/office/drawing/2014/main" val="2674378864"/>
                    </a:ext>
                  </a:extLst>
                </a:gridCol>
                <a:gridCol w="2074545">
                  <a:extLst>
                    <a:ext uri="{9D8B030D-6E8A-4147-A177-3AD203B41FA5}">
                      <a16:colId xmlns:a16="http://schemas.microsoft.com/office/drawing/2014/main" val="350779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28733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5619D-F61D-66A0-BBCF-D9268FEB3F0D}"/>
              </a:ext>
            </a:extLst>
          </p:cNvPr>
          <p:cNvSpPr/>
          <p:nvPr/>
        </p:nvSpPr>
        <p:spPr>
          <a:xfrm>
            <a:off x="9227450" y="1504198"/>
            <a:ext cx="2088134" cy="403147"/>
          </a:xfrm>
          <a:prstGeom prst="rect">
            <a:avLst/>
          </a:prstGeom>
          <a:solidFill>
            <a:srgbClr val="161A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7C80CE-68AE-C69F-8372-03A4118CD531}"/>
              </a:ext>
            </a:extLst>
          </p:cNvPr>
          <p:cNvSpPr/>
          <p:nvPr/>
        </p:nvSpPr>
        <p:spPr>
          <a:xfrm>
            <a:off x="942858" y="2513320"/>
            <a:ext cx="10372726" cy="769421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데이터를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6:2:2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비율로 분할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Validation(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하이퍼파라미터 튜닝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Test(</a:t>
            </a: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 평가용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97BBE8-613C-72B8-86FA-E8DCE4CCD387}"/>
              </a:ext>
            </a:extLst>
          </p:cNvPr>
          <p:cNvSpPr/>
          <p:nvPr/>
        </p:nvSpPr>
        <p:spPr>
          <a:xfrm>
            <a:off x="942857" y="3412539"/>
            <a:ext cx="10372726" cy="403147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슬라이딩 윈도우 기법 예시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BF8ED3-5BBD-DBBC-5510-B107669CAE55}"/>
              </a:ext>
            </a:extLst>
          </p:cNvPr>
          <p:cNvSpPr/>
          <p:nvPr/>
        </p:nvSpPr>
        <p:spPr>
          <a:xfrm>
            <a:off x="7055891" y="3945483"/>
            <a:ext cx="4259691" cy="2342186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과거 데이터를 누적하여 다음 시점의 값을 예측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size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prediction offset = [1,2,3]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데이터로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후를 예측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매일 새 데이터로 업데이트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연속적 학습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경향 반영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모델에는 </a:t>
            </a:r>
            <a:r>
              <a:rPr lang="en-US" altLang="ko-KR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 size = 20,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prediction offset = [1,2,3,4,5]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A55357F-0F24-05CB-69CF-421420C170FD}"/>
              </a:ext>
            </a:extLst>
          </p:cNvPr>
          <p:cNvGraphicFramePr>
            <a:graphicFrameLocks noGrp="1"/>
          </p:cNvGraphicFramePr>
          <p:nvPr/>
        </p:nvGraphicFramePr>
        <p:xfrm>
          <a:off x="942855" y="3954965"/>
          <a:ext cx="5989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089">
                  <a:extLst>
                    <a:ext uri="{9D8B030D-6E8A-4147-A177-3AD203B41FA5}">
                      <a16:colId xmlns:a16="http://schemas.microsoft.com/office/drawing/2014/main" val="3579797507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057650716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4165268072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496822574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80799300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295551431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897241718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4081992507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0542682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123369888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88113505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960473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08927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49771B5-FE64-9F64-671B-C8123B507788}"/>
              </a:ext>
            </a:extLst>
          </p:cNvPr>
          <p:cNvGraphicFramePr>
            <a:graphicFrameLocks noGrp="1"/>
          </p:cNvGraphicFramePr>
          <p:nvPr/>
        </p:nvGraphicFramePr>
        <p:xfrm>
          <a:off x="942855" y="4440314"/>
          <a:ext cx="5989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089">
                  <a:extLst>
                    <a:ext uri="{9D8B030D-6E8A-4147-A177-3AD203B41FA5}">
                      <a16:colId xmlns:a16="http://schemas.microsoft.com/office/drawing/2014/main" val="3579797507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057650716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4165268072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496822574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80799300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295551431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897241718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4081992507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0542682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123369888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88113505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960473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0892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BD990B8-3C44-F11E-B76B-F75B1BC414A7}"/>
              </a:ext>
            </a:extLst>
          </p:cNvPr>
          <p:cNvGraphicFramePr>
            <a:graphicFrameLocks noGrp="1"/>
          </p:cNvGraphicFramePr>
          <p:nvPr/>
        </p:nvGraphicFramePr>
        <p:xfrm>
          <a:off x="942855" y="4946168"/>
          <a:ext cx="5989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089">
                  <a:extLst>
                    <a:ext uri="{9D8B030D-6E8A-4147-A177-3AD203B41FA5}">
                      <a16:colId xmlns:a16="http://schemas.microsoft.com/office/drawing/2014/main" val="3579797507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057650716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4165268072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496822574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80799300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295551431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897241718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4081992507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0542682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123369888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88113505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960473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0892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2F80101-F06F-D56B-53A1-85EC6FF1E5CE}"/>
              </a:ext>
            </a:extLst>
          </p:cNvPr>
          <p:cNvGraphicFramePr>
            <a:graphicFrameLocks noGrp="1"/>
          </p:cNvGraphicFramePr>
          <p:nvPr/>
        </p:nvGraphicFramePr>
        <p:xfrm>
          <a:off x="942855" y="5421337"/>
          <a:ext cx="5989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089">
                  <a:extLst>
                    <a:ext uri="{9D8B030D-6E8A-4147-A177-3AD203B41FA5}">
                      <a16:colId xmlns:a16="http://schemas.microsoft.com/office/drawing/2014/main" val="3579797507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057650716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4165268072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496822574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80799300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295551431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897241718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4081992507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0542682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123369888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88113505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960473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08927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CFA408EE-A905-5B3F-B5C4-EBFF3D8A32AD}"/>
              </a:ext>
            </a:extLst>
          </p:cNvPr>
          <p:cNvGraphicFramePr>
            <a:graphicFrameLocks noGrp="1"/>
          </p:cNvGraphicFramePr>
          <p:nvPr/>
        </p:nvGraphicFramePr>
        <p:xfrm>
          <a:off x="942855" y="5916829"/>
          <a:ext cx="5989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089">
                  <a:extLst>
                    <a:ext uri="{9D8B030D-6E8A-4147-A177-3AD203B41FA5}">
                      <a16:colId xmlns:a16="http://schemas.microsoft.com/office/drawing/2014/main" val="3579797507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057650716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4165268072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496822574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80799300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295551431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897241718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4081992507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0542682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123369888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2288113505"/>
                    </a:ext>
                  </a:extLst>
                </a:gridCol>
                <a:gridCol w="499089">
                  <a:extLst>
                    <a:ext uri="{9D8B030D-6E8A-4147-A177-3AD203B41FA5}">
                      <a16:colId xmlns:a16="http://schemas.microsoft.com/office/drawing/2014/main" val="3960473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08927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40B531-2B68-3E52-180C-2A74F6333D83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F08DC7-A12B-4539-5514-D48BE6C594BF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E84EC2D-D409-254F-8A2C-A33B2D36AF21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E7C4AD-B181-726C-936A-043D091EA0A3}"/>
              </a:ext>
            </a:extLst>
          </p:cNvPr>
          <p:cNvSpPr txBox="1"/>
          <p:nvPr/>
        </p:nvSpPr>
        <p:spPr>
          <a:xfrm>
            <a:off x="1057704" y="968724"/>
            <a:ext cx="100765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분리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(train, validation, test)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D580A-7242-B3A5-007D-1ABEDB8D85AA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 분리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72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A498B3-F0A1-7B8E-7E91-7D57A4DA1248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12ABC9A-B6EE-B370-96AC-26F2205AF36E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9800AA-6F5B-93EB-F0CD-F85A8FF5485B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DBF2F2-97B9-8F99-5839-A6AA6D01FD1A}"/>
              </a:ext>
            </a:extLst>
          </p:cNvPr>
          <p:cNvGraphicFramePr>
            <a:graphicFrameLocks noGrp="1"/>
          </p:cNvGraphicFramePr>
          <p:nvPr/>
        </p:nvGraphicFramePr>
        <p:xfrm>
          <a:off x="791570" y="1634835"/>
          <a:ext cx="10440297" cy="4865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543">
                  <a:extLst>
                    <a:ext uri="{9D8B030D-6E8A-4147-A177-3AD203B41FA5}">
                      <a16:colId xmlns:a16="http://schemas.microsoft.com/office/drawing/2014/main" val="3830634657"/>
                    </a:ext>
                  </a:extLst>
                </a:gridCol>
                <a:gridCol w="2099072">
                  <a:extLst>
                    <a:ext uri="{9D8B030D-6E8A-4147-A177-3AD203B41FA5}">
                      <a16:colId xmlns:a16="http://schemas.microsoft.com/office/drawing/2014/main" val="759958892"/>
                    </a:ext>
                  </a:extLst>
                </a:gridCol>
                <a:gridCol w="6928682">
                  <a:extLst>
                    <a:ext uri="{9D8B030D-6E8A-4147-A177-3AD203B41FA5}">
                      <a16:colId xmlns:a16="http://schemas.microsoft.com/office/drawing/2014/main" val="3904184939"/>
                    </a:ext>
                  </a:extLst>
                </a:gridCol>
              </a:tblGrid>
              <a:tr h="467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산업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선정 이유 및 기업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536746"/>
                  </a:ext>
                </a:extLst>
              </a:tr>
              <a:tr h="1002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Apple Inc.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(AAPL)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8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소비자 가전</a:t>
                      </a:r>
                      <a:r>
                        <a:rPr lang="en-US" altLang="ko-KR" sz="18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소프트웨어</a:t>
                      </a:r>
                      <a:r>
                        <a:rPr lang="en-US" altLang="ko-KR" sz="18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분야 선도</a:t>
                      </a:r>
                      <a:endParaRPr lang="en-US" altLang="ko-KR" sz="18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8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기술 혁신 주도</a:t>
                      </a:r>
                      <a:r>
                        <a:rPr lang="en-US" altLang="ko-KR" sz="18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글로벌 시장 영향력 큼</a:t>
                      </a:r>
                      <a:endParaRPr lang="en-US" altLang="ko-KR" sz="18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910908"/>
                  </a:ext>
                </a:extLst>
              </a:tr>
              <a:tr h="1106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필수 소비재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The Coca-Cola Co.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(KO)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오랜 역사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강력한 브랜드 파워</a:t>
                      </a:r>
                      <a:endParaRPr lang="en-US" altLang="ko-KR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경기 변동에 상대적으로 안정적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글로벌 시장 점유율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963578"/>
                  </a:ext>
                </a:extLst>
              </a:tr>
              <a:tr h="1002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헬스케어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Johnson &amp; Johnson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(JNJ)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의약품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의료기기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소비자 건강 제품 다각화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안정적 성장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제품 포트폴리오로 리스크 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090348"/>
                  </a:ext>
                </a:extLst>
              </a:tr>
              <a:tr h="1002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금융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JPMorgan Chase &amp; Co. (JPM)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미국 최대 은행 중 하나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금융 서비스 제공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경제 지표 및 금리 변화와 밀접한 연관성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금융 시장의 전반적 동향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113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83DEB92-7E06-6072-86BA-DB49EE0BE4DD}"/>
              </a:ext>
            </a:extLst>
          </p:cNvPr>
          <p:cNvSpPr txBox="1"/>
          <p:nvPr/>
        </p:nvSpPr>
        <p:spPr>
          <a:xfrm>
            <a:off x="1057704" y="968724"/>
            <a:ext cx="100765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산업을 대표하고 있는 기업을 주가 예측 종목으로 선정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D048E-51DE-5FE8-0BA4-3FF730B9B215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 선정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05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5D82C2-5C7B-926C-6230-22939FB11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563171"/>
              </p:ext>
            </p:extLst>
          </p:nvPr>
        </p:nvGraphicFramePr>
        <p:xfrm>
          <a:off x="665502" y="1568585"/>
          <a:ext cx="10860997" cy="5023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577">
                  <a:extLst>
                    <a:ext uri="{9D8B030D-6E8A-4147-A177-3AD203B41FA5}">
                      <a16:colId xmlns:a16="http://schemas.microsoft.com/office/drawing/2014/main" val="2376702584"/>
                    </a:ext>
                  </a:extLst>
                </a:gridCol>
                <a:gridCol w="4433710">
                  <a:extLst>
                    <a:ext uri="{9D8B030D-6E8A-4147-A177-3AD203B41FA5}">
                      <a16:colId xmlns:a16="http://schemas.microsoft.com/office/drawing/2014/main" val="2777646467"/>
                    </a:ext>
                  </a:extLst>
                </a:gridCol>
                <a:gridCol w="4433710">
                  <a:extLst>
                    <a:ext uri="{9D8B030D-6E8A-4147-A177-3AD203B41FA5}">
                      <a16:colId xmlns:a16="http://schemas.microsoft.com/office/drawing/2014/main" val="3469450524"/>
                    </a:ext>
                  </a:extLst>
                </a:gridCol>
              </a:tblGrid>
              <a:tr h="436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LSTM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GRU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715902"/>
                  </a:ext>
                </a:extLst>
              </a:tr>
              <a:tr h="23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사진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503923"/>
                  </a:ext>
                </a:extLst>
              </a:tr>
              <a:tr h="1198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장기 의존성 해결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Forget gate, input gate, output gate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LSTM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 유사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더 단순한 구조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Update gate, reset gate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484269"/>
                  </a:ext>
                </a:extLst>
              </a:tr>
              <a:tr h="1015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Units(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층별 뉴런 수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LSTM_Layers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깊이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Units(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층별 뉴런 수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GRU_Layers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깊이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08499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72C164-A1EC-5341-6B01-C136F1930C95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5CD6CD-97E3-11CA-E6A8-CC33F78CF7E8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5E6FC5-BCD4-A3A8-0AA9-E4D928AFA964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9BDF244F-2ECA-896D-5F68-BB44ECC8EAFE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99CBB6-5719-94CB-7736-00EFDD06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809" y="2092219"/>
            <a:ext cx="3750263" cy="2165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93F582-BF74-1ACA-83B7-49B57B804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470" y="2044452"/>
            <a:ext cx="3750263" cy="2165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5DA26-E949-0AD5-AF47-7D975C52A152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34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5D82C2-5C7B-926C-6230-22939FB11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035295"/>
              </p:ext>
            </p:extLst>
          </p:nvPr>
        </p:nvGraphicFramePr>
        <p:xfrm>
          <a:off x="665502" y="1480248"/>
          <a:ext cx="10860996" cy="503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577">
                  <a:extLst>
                    <a:ext uri="{9D8B030D-6E8A-4147-A177-3AD203B41FA5}">
                      <a16:colId xmlns:a16="http://schemas.microsoft.com/office/drawing/2014/main" val="2376702584"/>
                    </a:ext>
                  </a:extLst>
                </a:gridCol>
                <a:gridCol w="4581453">
                  <a:extLst>
                    <a:ext uri="{9D8B030D-6E8A-4147-A177-3AD203B41FA5}">
                      <a16:colId xmlns:a16="http://schemas.microsoft.com/office/drawing/2014/main" val="2777646467"/>
                    </a:ext>
                  </a:extLst>
                </a:gridCol>
                <a:gridCol w="4285966">
                  <a:extLst>
                    <a:ext uri="{9D8B030D-6E8A-4147-A177-3AD203B41FA5}">
                      <a16:colId xmlns:a16="http://schemas.microsoft.com/office/drawing/2014/main" val="3469450524"/>
                    </a:ext>
                  </a:extLst>
                </a:gridCol>
              </a:tblGrid>
              <a:tr h="436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Transformer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XGBOOST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715902"/>
                  </a:ext>
                </a:extLst>
              </a:tr>
              <a:tr h="2373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사진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503923"/>
                  </a:ext>
                </a:extLst>
              </a:tr>
              <a:tr h="943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Self attention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매커니즘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사용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병렬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Gradient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알고리즘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결정 트리 앙상블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484269"/>
                  </a:ext>
                </a:extLst>
              </a:tr>
              <a:tr h="1015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Head_size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Num_Heads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FF_Dim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피드포워드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차원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n_estimators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트리의 수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Max_depth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최대 깊이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Subsample(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비율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08499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F8B238B-D526-E8FA-5E9F-99328FA2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39" y="1988624"/>
            <a:ext cx="3733345" cy="22220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DD045E-CBA8-A6CF-2FD0-F192490C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792" y="1988624"/>
            <a:ext cx="3449196" cy="22220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A963B1-7BC3-3856-0A0A-34097608097E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1789BA-0C24-9A15-8532-46BB9A918D2E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14006A-8391-7796-4C99-E0F2DCD8F74A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19CB2FD2-2A3B-5164-581F-295AC297A9BE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55D78-D27D-3ACD-7CC4-9B8EF76677CF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33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B7CECF-2569-09F8-925A-CF52D64C7EF3}"/>
              </a:ext>
            </a:extLst>
          </p:cNvPr>
          <p:cNvSpPr/>
          <p:nvPr/>
        </p:nvSpPr>
        <p:spPr>
          <a:xfrm>
            <a:off x="404461" y="2009605"/>
            <a:ext cx="1300758" cy="56253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CC0B01-4869-4F02-73A3-FC7DB1706B74}"/>
              </a:ext>
            </a:extLst>
          </p:cNvPr>
          <p:cNvSpPr/>
          <p:nvPr/>
        </p:nvSpPr>
        <p:spPr>
          <a:xfrm>
            <a:off x="404460" y="4917043"/>
            <a:ext cx="1303261" cy="403147"/>
          </a:xfrm>
          <a:prstGeom prst="rect">
            <a:avLst/>
          </a:prstGeom>
          <a:solidFill>
            <a:srgbClr val="161A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2DDEE8-50A5-796E-9B8E-105F435E6744}"/>
              </a:ext>
            </a:extLst>
          </p:cNvPr>
          <p:cNvSpPr/>
          <p:nvPr/>
        </p:nvSpPr>
        <p:spPr>
          <a:xfrm>
            <a:off x="6195693" y="3873447"/>
            <a:ext cx="1387592" cy="85057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 </a:t>
            </a:r>
            <a:endParaRPr lang="en-US" altLang="ko-KR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파라미터 </a:t>
            </a:r>
            <a:endParaRPr lang="en-US" altLang="ko-KR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튜닝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45D3E5-EC18-BDAA-91B3-DA7730D7B087}"/>
              </a:ext>
            </a:extLst>
          </p:cNvPr>
          <p:cNvSpPr/>
          <p:nvPr/>
        </p:nvSpPr>
        <p:spPr>
          <a:xfrm>
            <a:off x="8244480" y="4917041"/>
            <a:ext cx="1551296" cy="40314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평가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FCD271-7B20-98E1-75BC-AE90113DBDA1}"/>
              </a:ext>
            </a:extLst>
          </p:cNvPr>
          <p:cNvSpPr/>
          <p:nvPr/>
        </p:nvSpPr>
        <p:spPr>
          <a:xfrm>
            <a:off x="8252319" y="3887571"/>
            <a:ext cx="1551296" cy="85057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</a:t>
            </a:r>
            <a:endParaRPr lang="en-US" altLang="ko-KR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endParaRPr lang="en-US" altLang="ko-KR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9A7FD1-6767-B43E-EC98-69E4853135CE}"/>
              </a:ext>
            </a:extLst>
          </p:cNvPr>
          <p:cNvSpPr/>
          <p:nvPr/>
        </p:nvSpPr>
        <p:spPr>
          <a:xfrm>
            <a:off x="10441293" y="3887571"/>
            <a:ext cx="1387593" cy="143261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 모델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 </a:t>
            </a:r>
            <a:endParaRPr lang="en-US" altLang="ko-KR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B1A34E-B4ED-8218-B0B1-7A8C644E4CDD}"/>
              </a:ext>
            </a:extLst>
          </p:cNvPr>
          <p:cNvSpPr/>
          <p:nvPr/>
        </p:nvSpPr>
        <p:spPr>
          <a:xfrm>
            <a:off x="2081351" y="4898140"/>
            <a:ext cx="1963459" cy="403147"/>
          </a:xfrm>
          <a:prstGeom prst="rect">
            <a:avLst/>
          </a:prstGeom>
          <a:solidFill>
            <a:srgbClr val="161A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7F83FE-40AA-C09E-E5C3-9F82B0447507}"/>
              </a:ext>
            </a:extLst>
          </p:cNvPr>
          <p:cNvSpPr/>
          <p:nvPr/>
        </p:nvSpPr>
        <p:spPr>
          <a:xfrm>
            <a:off x="4409853" y="4917042"/>
            <a:ext cx="1055755" cy="403147"/>
          </a:xfrm>
          <a:prstGeom prst="rect">
            <a:avLst/>
          </a:prstGeom>
          <a:solidFill>
            <a:srgbClr val="161A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F688AC-BA25-A7C9-CCBE-0EA61CE29A0D}"/>
              </a:ext>
            </a:extLst>
          </p:cNvPr>
          <p:cNvSpPr/>
          <p:nvPr/>
        </p:nvSpPr>
        <p:spPr>
          <a:xfrm>
            <a:off x="404461" y="2722580"/>
            <a:ext cx="1300757" cy="56253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B99E7E-BC53-079F-8C5E-26F585DAF05D}"/>
              </a:ext>
            </a:extLst>
          </p:cNvPr>
          <p:cNvSpPr/>
          <p:nvPr/>
        </p:nvSpPr>
        <p:spPr>
          <a:xfrm>
            <a:off x="404460" y="3434194"/>
            <a:ext cx="1300759" cy="56253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780A8E-F7DB-75EB-A9A2-DA43BEEF4105}"/>
              </a:ext>
            </a:extLst>
          </p:cNvPr>
          <p:cNvSpPr/>
          <p:nvPr/>
        </p:nvSpPr>
        <p:spPr>
          <a:xfrm>
            <a:off x="404460" y="4175618"/>
            <a:ext cx="1303261" cy="56253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XGBOOST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C2BEC9-67DE-954C-E89D-5BD59D17DF64}"/>
              </a:ext>
            </a:extLst>
          </p:cNvPr>
          <p:cNvSpPr/>
          <p:nvPr/>
        </p:nvSpPr>
        <p:spPr>
          <a:xfrm>
            <a:off x="2081351" y="2254609"/>
            <a:ext cx="1963459" cy="5835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D1(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종가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기술지표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01E042-5696-5D83-86F0-C5835D205CE0}"/>
              </a:ext>
            </a:extLst>
          </p:cNvPr>
          <p:cNvSpPr/>
          <p:nvPr/>
        </p:nvSpPr>
        <p:spPr>
          <a:xfrm>
            <a:off x="2081351" y="3039642"/>
            <a:ext cx="1963459" cy="688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D2(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종가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외부요인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5479A0-B44F-31DF-ECA4-0C0CB83F8657}"/>
              </a:ext>
            </a:extLst>
          </p:cNvPr>
          <p:cNvSpPr/>
          <p:nvPr/>
        </p:nvSpPr>
        <p:spPr>
          <a:xfrm>
            <a:off x="2081351" y="3932831"/>
            <a:ext cx="1963459" cy="7911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D3(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종가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기술지표</a:t>
            </a:r>
            <a:endParaRPr lang="en-US" altLang="ko-KR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외부요인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5FCD79-C8A5-AD8D-E843-FCD0446F48CF}"/>
              </a:ext>
            </a:extLst>
          </p:cNvPr>
          <p:cNvSpPr/>
          <p:nvPr/>
        </p:nvSpPr>
        <p:spPr>
          <a:xfrm>
            <a:off x="4420693" y="3116167"/>
            <a:ext cx="1055755" cy="74142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0F00F6-36B0-3FD1-AC15-9C78F44531AD}"/>
              </a:ext>
            </a:extLst>
          </p:cNvPr>
          <p:cNvSpPr/>
          <p:nvPr/>
        </p:nvSpPr>
        <p:spPr>
          <a:xfrm>
            <a:off x="4417454" y="3996729"/>
            <a:ext cx="1055755" cy="74142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604951F-8563-2125-AED6-A3CADAD24EFE}"/>
              </a:ext>
            </a:extLst>
          </p:cNvPr>
          <p:cNvSpPr/>
          <p:nvPr/>
        </p:nvSpPr>
        <p:spPr>
          <a:xfrm>
            <a:off x="6195693" y="4917042"/>
            <a:ext cx="1400027" cy="40314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최적화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0C93A217-F519-C13C-7B1C-29A4D3B8D05E}"/>
              </a:ext>
            </a:extLst>
          </p:cNvPr>
          <p:cNvSpPr/>
          <p:nvPr/>
        </p:nvSpPr>
        <p:spPr>
          <a:xfrm>
            <a:off x="5659275" y="4238690"/>
            <a:ext cx="458675" cy="17260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47B04CBF-CB05-2341-94E2-6929147BE8B1}"/>
              </a:ext>
            </a:extLst>
          </p:cNvPr>
          <p:cNvSpPr/>
          <p:nvPr/>
        </p:nvSpPr>
        <p:spPr>
          <a:xfrm>
            <a:off x="7692384" y="4241562"/>
            <a:ext cx="458675" cy="17260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F37972FA-9356-385D-819C-4A1A16171CC1}"/>
              </a:ext>
            </a:extLst>
          </p:cNvPr>
          <p:cNvSpPr/>
          <p:nvPr/>
        </p:nvSpPr>
        <p:spPr>
          <a:xfrm>
            <a:off x="9904875" y="4238690"/>
            <a:ext cx="458675" cy="17260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7B5E78F-2DB9-24D2-B5F1-4DD065057448}"/>
              </a:ext>
            </a:extLst>
          </p:cNvPr>
          <p:cNvSpPr/>
          <p:nvPr/>
        </p:nvSpPr>
        <p:spPr>
          <a:xfrm>
            <a:off x="404460" y="5458895"/>
            <a:ext cx="5068749" cy="40314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구성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EFDD4E-3CBA-17FF-3CB7-3172380284A4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40D42A5-585B-A25D-6E19-D0BF27E02CFD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A640C8-2092-58B7-54AE-FA041D769ED6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802C06D-1042-DEB1-B457-654998E04069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>
            <a:off x="1705218" y="3003848"/>
            <a:ext cx="376133" cy="38014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86303B76-108D-2FFC-DE51-8815E5AF2755}"/>
              </a:ext>
            </a:extLst>
          </p:cNvPr>
          <p:cNvCxnSpPr>
            <a:cxnSpLocks/>
            <a:stCxn id="20" idx="3"/>
            <a:endCxn id="33" idx="1"/>
          </p:cNvCxnSpPr>
          <p:nvPr/>
        </p:nvCxnSpPr>
        <p:spPr>
          <a:xfrm>
            <a:off x="1705218" y="3003848"/>
            <a:ext cx="376133" cy="132458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A271022-A7DD-13E5-6ED4-C121041C8CFD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 flipV="1">
            <a:off x="1705218" y="2546400"/>
            <a:ext cx="376133" cy="45744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497126B-36E0-53AF-5325-20D700C40C3D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4044810" y="3383989"/>
            <a:ext cx="372644" cy="98345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BF5B6193-2589-2DF6-B5FE-5A364DBDE670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4044810" y="3383989"/>
            <a:ext cx="375883" cy="10289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제목 1">
            <a:extLst>
              <a:ext uri="{FF2B5EF4-FFF2-40B4-BE49-F238E27FC236}">
                <a16:creationId xmlns:a16="http://schemas.microsoft.com/office/drawing/2014/main" id="{8C17FDF2-AF20-D7C2-94A7-FCECD945A1AD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플로우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2CF9EF-A5EA-FB8D-B047-E8A146EED733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022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4C4215-AF2F-1C2C-ADC2-FD6B7E3EC54F}"/>
              </a:ext>
            </a:extLst>
          </p:cNvPr>
          <p:cNvGraphicFramePr>
            <a:graphicFrameLocks noGrp="1"/>
          </p:cNvGraphicFramePr>
          <p:nvPr/>
        </p:nvGraphicFramePr>
        <p:xfrm>
          <a:off x="761999" y="1976985"/>
          <a:ext cx="10625472" cy="105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184">
                  <a:extLst>
                    <a:ext uri="{9D8B030D-6E8A-4147-A177-3AD203B41FA5}">
                      <a16:colId xmlns:a16="http://schemas.microsoft.com/office/drawing/2014/main" val="3139559528"/>
                    </a:ext>
                  </a:extLst>
                </a:gridCol>
                <a:gridCol w="1328184">
                  <a:extLst>
                    <a:ext uri="{9D8B030D-6E8A-4147-A177-3AD203B41FA5}">
                      <a16:colId xmlns:a16="http://schemas.microsoft.com/office/drawing/2014/main" val="1160371299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3389839481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1121910908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1298841672"/>
                    </a:ext>
                  </a:extLst>
                </a:gridCol>
              </a:tblGrid>
              <a:tr h="494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147552"/>
                  </a:ext>
                </a:extLst>
              </a:tr>
              <a:tr h="555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IT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AAPL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GRU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D1(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+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기술지표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9606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ADA9E38-2929-FDA3-6E45-3A6F37CB0F41}"/>
              </a:ext>
            </a:extLst>
          </p:cNvPr>
          <p:cNvGraphicFramePr>
            <a:graphicFrameLocks noGrp="1"/>
          </p:cNvGraphicFramePr>
          <p:nvPr/>
        </p:nvGraphicFramePr>
        <p:xfrm>
          <a:off x="761999" y="3027133"/>
          <a:ext cx="10625472" cy="3289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1824">
                  <a:extLst>
                    <a:ext uri="{9D8B030D-6E8A-4147-A177-3AD203B41FA5}">
                      <a16:colId xmlns:a16="http://schemas.microsoft.com/office/drawing/2014/main" val="3000821887"/>
                    </a:ext>
                  </a:extLst>
                </a:gridCol>
                <a:gridCol w="3541824">
                  <a:extLst>
                    <a:ext uri="{9D8B030D-6E8A-4147-A177-3AD203B41FA5}">
                      <a16:colId xmlns:a16="http://schemas.microsoft.com/office/drawing/2014/main" val="686318166"/>
                    </a:ext>
                  </a:extLst>
                </a:gridCol>
                <a:gridCol w="3541824">
                  <a:extLst>
                    <a:ext uri="{9D8B030D-6E8A-4147-A177-3AD203B41FA5}">
                      <a16:colId xmlns:a16="http://schemas.microsoft.com/office/drawing/2014/main" val="640130521"/>
                    </a:ext>
                  </a:extLst>
                </a:gridCol>
              </a:tblGrid>
              <a:tr h="56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데이터셋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11411"/>
                  </a:ext>
                </a:extLst>
              </a:tr>
              <a:tr h="27209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9059"/>
                  </a:ext>
                </a:extLst>
              </a:tr>
            </a:tbl>
          </a:graphicData>
        </a:graphic>
      </p:graphicFrame>
      <p:pic>
        <p:nvPicPr>
          <p:cNvPr id="12" name="그림 11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4BB29B24-E7A0-8FC9-468E-C3944BEFD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23" y="3700187"/>
            <a:ext cx="3529157" cy="2614459"/>
          </a:xfrm>
          <a:prstGeom prst="rect">
            <a:avLst/>
          </a:prstGeom>
        </p:spPr>
      </p:pic>
      <p:pic>
        <p:nvPicPr>
          <p:cNvPr id="10" name="그림 9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F0FB2AA9-0BB1-E363-9AFE-0C471FA2D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80" y="3700187"/>
            <a:ext cx="3529158" cy="2614459"/>
          </a:xfrm>
          <a:prstGeom prst="rect">
            <a:avLst/>
          </a:prstGeom>
        </p:spPr>
      </p:pic>
      <p:pic>
        <p:nvPicPr>
          <p:cNvPr id="8" name="그림 7" descr="텍스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006C123F-0F1A-1454-21DB-34E7E9D10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99" y="3700187"/>
            <a:ext cx="3529156" cy="261445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897BBF-051C-63F0-AC77-8B4AA73DEFC0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5CA9B3E-FFE2-E338-C436-D780B5989D6A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A607E20-72FC-F082-96BE-761F0032EF7F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A4D83C1-5404-1445-CB1C-0C9AD0154551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(3)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종목별 최적 모델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45D6AD-3867-4B42-37ED-1C938167EF90}"/>
              </a:ext>
            </a:extLst>
          </p:cNvPr>
          <p:cNvSpPr/>
          <p:nvPr/>
        </p:nvSpPr>
        <p:spPr>
          <a:xfrm>
            <a:off x="1159727" y="5832088"/>
            <a:ext cx="613317" cy="2862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F7A139-BD95-2491-3F40-5709F8B93A62}"/>
              </a:ext>
            </a:extLst>
          </p:cNvPr>
          <p:cNvSpPr/>
          <p:nvPr/>
        </p:nvSpPr>
        <p:spPr>
          <a:xfrm>
            <a:off x="1936595" y="5754440"/>
            <a:ext cx="613317" cy="36386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07383-3D19-8B45-040E-0C17787F9FAB}"/>
              </a:ext>
            </a:extLst>
          </p:cNvPr>
          <p:cNvSpPr/>
          <p:nvPr/>
        </p:nvSpPr>
        <p:spPr>
          <a:xfrm>
            <a:off x="2710527" y="4200293"/>
            <a:ext cx="613317" cy="191800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0B7AF9-69DF-0DD0-D558-13A198E97992}"/>
              </a:ext>
            </a:extLst>
          </p:cNvPr>
          <p:cNvSpPr/>
          <p:nvPr/>
        </p:nvSpPr>
        <p:spPr>
          <a:xfrm>
            <a:off x="3488176" y="4308088"/>
            <a:ext cx="613317" cy="181021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60CBB8-2F93-F576-BF95-67BA8261C274}"/>
              </a:ext>
            </a:extLst>
          </p:cNvPr>
          <p:cNvSpPr/>
          <p:nvPr/>
        </p:nvSpPr>
        <p:spPr>
          <a:xfrm>
            <a:off x="4781506" y="4803137"/>
            <a:ext cx="807896" cy="12584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74AEB0-5132-C46B-EF58-8D1E6681EF50}"/>
              </a:ext>
            </a:extLst>
          </p:cNvPr>
          <p:cNvSpPr/>
          <p:nvPr/>
        </p:nvSpPr>
        <p:spPr>
          <a:xfrm>
            <a:off x="5817253" y="4348510"/>
            <a:ext cx="807896" cy="17015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FF5A55-D554-1375-7E47-A371DF6ABB3F}"/>
              </a:ext>
            </a:extLst>
          </p:cNvPr>
          <p:cNvSpPr/>
          <p:nvPr/>
        </p:nvSpPr>
        <p:spPr>
          <a:xfrm>
            <a:off x="6844292" y="4200293"/>
            <a:ext cx="807896" cy="18613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5A660-DB71-BD7E-E54E-913FA862298C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A6EF5C-E6C0-7AB8-32D5-7A4AF356847F}"/>
              </a:ext>
            </a:extLst>
          </p:cNvPr>
          <p:cNvSpPr txBox="1"/>
          <p:nvPr/>
        </p:nvSpPr>
        <p:spPr>
          <a:xfrm>
            <a:off x="1013390" y="1330550"/>
            <a:ext cx="1001690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산업의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애플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GRU + D1 + 5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6BA825-6728-77B9-52AA-FCFDEF61102F}"/>
              </a:ext>
            </a:extLst>
          </p:cNvPr>
          <p:cNvSpPr txBox="1"/>
          <p:nvPr/>
        </p:nvSpPr>
        <p:spPr>
          <a:xfrm>
            <a:off x="1021353" y="5446044"/>
            <a:ext cx="883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0.016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57FA1-FD3D-2330-C7DF-0A08F7AC5B46}"/>
              </a:ext>
            </a:extLst>
          </p:cNvPr>
          <p:cNvSpPr txBox="1"/>
          <p:nvPr/>
        </p:nvSpPr>
        <p:spPr>
          <a:xfrm>
            <a:off x="1748561" y="5420117"/>
            <a:ext cx="102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0.0194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F7A80-F396-D4AE-0D7A-641A9C5D6EF8}"/>
              </a:ext>
            </a:extLst>
          </p:cNvPr>
          <p:cNvSpPr txBox="1"/>
          <p:nvPr/>
        </p:nvSpPr>
        <p:spPr>
          <a:xfrm>
            <a:off x="366669" y="4173485"/>
            <a:ext cx="482248" cy="1765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81BA8-A6FB-0BE6-BF51-7BC4E248E034}"/>
              </a:ext>
            </a:extLst>
          </p:cNvPr>
          <p:cNvSpPr txBox="1"/>
          <p:nvPr/>
        </p:nvSpPr>
        <p:spPr>
          <a:xfrm>
            <a:off x="2502026" y="3877127"/>
            <a:ext cx="102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0.1066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951F7-D026-6798-6977-16E1EC12000D}"/>
              </a:ext>
            </a:extLst>
          </p:cNvPr>
          <p:cNvSpPr txBox="1"/>
          <p:nvPr/>
        </p:nvSpPr>
        <p:spPr>
          <a:xfrm>
            <a:off x="3280318" y="3984922"/>
            <a:ext cx="102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0.1005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FF69A-365F-01D6-DFBA-7CE6413F2E8C}"/>
              </a:ext>
            </a:extLst>
          </p:cNvPr>
          <p:cNvSpPr txBox="1"/>
          <p:nvPr/>
        </p:nvSpPr>
        <p:spPr>
          <a:xfrm>
            <a:off x="4743113" y="4803137"/>
            <a:ext cx="850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D1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0.016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6CDCD-0104-3611-1723-C1F31FD439B1}"/>
              </a:ext>
            </a:extLst>
          </p:cNvPr>
          <p:cNvSpPr txBox="1"/>
          <p:nvPr/>
        </p:nvSpPr>
        <p:spPr>
          <a:xfrm>
            <a:off x="6723847" y="4227143"/>
            <a:ext cx="1084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D3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0.0215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AA8F5-253E-C1D9-5CD6-0A012D693582}"/>
              </a:ext>
            </a:extLst>
          </p:cNvPr>
          <p:cNvSpPr txBox="1"/>
          <p:nvPr/>
        </p:nvSpPr>
        <p:spPr>
          <a:xfrm>
            <a:off x="5782649" y="4346936"/>
            <a:ext cx="84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D2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528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4C4215-AF2F-1C2C-ADC2-FD6B7E3EC54F}"/>
              </a:ext>
            </a:extLst>
          </p:cNvPr>
          <p:cNvGraphicFramePr>
            <a:graphicFrameLocks noGrp="1"/>
          </p:cNvGraphicFramePr>
          <p:nvPr/>
        </p:nvGraphicFramePr>
        <p:xfrm>
          <a:off x="761999" y="2013561"/>
          <a:ext cx="10625472" cy="105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184">
                  <a:extLst>
                    <a:ext uri="{9D8B030D-6E8A-4147-A177-3AD203B41FA5}">
                      <a16:colId xmlns:a16="http://schemas.microsoft.com/office/drawing/2014/main" val="3139559528"/>
                    </a:ext>
                  </a:extLst>
                </a:gridCol>
                <a:gridCol w="1328184">
                  <a:extLst>
                    <a:ext uri="{9D8B030D-6E8A-4147-A177-3AD203B41FA5}">
                      <a16:colId xmlns:a16="http://schemas.microsoft.com/office/drawing/2014/main" val="1160371299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3389839481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1121910908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1298841672"/>
                    </a:ext>
                  </a:extLst>
                </a:gridCol>
              </a:tblGrid>
              <a:tr h="494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147552"/>
                  </a:ext>
                </a:extLst>
              </a:tr>
              <a:tr h="555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필수 소비재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KO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GRU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D1(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+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기술지표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9606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ADA9E38-2929-FDA3-6E45-3A6F37CB0F41}"/>
              </a:ext>
            </a:extLst>
          </p:cNvPr>
          <p:cNvGraphicFramePr>
            <a:graphicFrameLocks noGrp="1"/>
          </p:cNvGraphicFramePr>
          <p:nvPr/>
        </p:nvGraphicFramePr>
        <p:xfrm>
          <a:off x="761999" y="3063709"/>
          <a:ext cx="10625472" cy="3289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1824">
                  <a:extLst>
                    <a:ext uri="{9D8B030D-6E8A-4147-A177-3AD203B41FA5}">
                      <a16:colId xmlns:a16="http://schemas.microsoft.com/office/drawing/2014/main" val="3000821887"/>
                    </a:ext>
                  </a:extLst>
                </a:gridCol>
                <a:gridCol w="3541824">
                  <a:extLst>
                    <a:ext uri="{9D8B030D-6E8A-4147-A177-3AD203B41FA5}">
                      <a16:colId xmlns:a16="http://schemas.microsoft.com/office/drawing/2014/main" val="686318166"/>
                    </a:ext>
                  </a:extLst>
                </a:gridCol>
                <a:gridCol w="3541824">
                  <a:extLst>
                    <a:ext uri="{9D8B030D-6E8A-4147-A177-3AD203B41FA5}">
                      <a16:colId xmlns:a16="http://schemas.microsoft.com/office/drawing/2014/main" val="640130521"/>
                    </a:ext>
                  </a:extLst>
                </a:gridCol>
              </a:tblGrid>
              <a:tr h="56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데이터셋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11411"/>
                  </a:ext>
                </a:extLst>
              </a:tr>
              <a:tr h="27209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9059"/>
                  </a:ext>
                </a:extLst>
              </a:tr>
            </a:tbl>
          </a:graphicData>
        </a:graphic>
      </p:graphicFrame>
      <p:pic>
        <p:nvPicPr>
          <p:cNvPr id="7" name="그림 6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4D8A2896-B538-1E5C-E83D-2BDF0501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073" y="3707519"/>
            <a:ext cx="3534012" cy="2645277"/>
          </a:xfrm>
          <a:prstGeom prst="rect">
            <a:avLst/>
          </a:prstGeom>
        </p:spPr>
      </p:pic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16E8E799-0031-13E0-E5BC-0876919EF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8" y="3736031"/>
            <a:ext cx="3536062" cy="2616765"/>
          </a:xfrm>
          <a:prstGeom prst="rect">
            <a:avLst/>
          </a:prstGeom>
        </p:spPr>
      </p:pic>
      <p:pic>
        <p:nvPicPr>
          <p:cNvPr id="15" name="그림 14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EAC9A87D-BDD8-2CDD-402F-174E718A3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060" y="3710415"/>
            <a:ext cx="3534013" cy="26423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4D8DA4-52C8-3EF8-BB8A-8C4D05C8AE3C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04F7450-F9B4-99B4-D732-96945B8D4814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F14EAEA-9A1C-BAB2-C24E-7578AA8D7362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F5B0BF-795D-AB42-5297-DFA30B07EDA5}"/>
              </a:ext>
            </a:extLst>
          </p:cNvPr>
          <p:cNvSpPr/>
          <p:nvPr/>
        </p:nvSpPr>
        <p:spPr>
          <a:xfrm>
            <a:off x="1159727" y="5527450"/>
            <a:ext cx="613317" cy="6210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44417-123A-01A2-5D9E-8EBA3A5BC72A}"/>
              </a:ext>
            </a:extLst>
          </p:cNvPr>
          <p:cNvSpPr/>
          <p:nvPr/>
        </p:nvSpPr>
        <p:spPr>
          <a:xfrm>
            <a:off x="1940039" y="5404554"/>
            <a:ext cx="613317" cy="752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63AC8-A0B9-F839-E488-B933C1A9EA69}"/>
              </a:ext>
            </a:extLst>
          </p:cNvPr>
          <p:cNvSpPr/>
          <p:nvPr/>
        </p:nvSpPr>
        <p:spPr>
          <a:xfrm>
            <a:off x="2719718" y="4246637"/>
            <a:ext cx="613317" cy="18961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1CC7AF-1D1C-A362-84CD-56CCCEECE6AF}"/>
              </a:ext>
            </a:extLst>
          </p:cNvPr>
          <p:cNvSpPr/>
          <p:nvPr/>
        </p:nvSpPr>
        <p:spPr>
          <a:xfrm>
            <a:off x="3492992" y="5404554"/>
            <a:ext cx="613317" cy="7529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DA1BE-C53C-166E-EE3C-88D894554735}"/>
              </a:ext>
            </a:extLst>
          </p:cNvPr>
          <p:cNvSpPr txBox="1"/>
          <p:nvPr/>
        </p:nvSpPr>
        <p:spPr>
          <a:xfrm>
            <a:off x="1048727" y="5172758"/>
            <a:ext cx="83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0.018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AAD21A-B0CA-8F3D-F720-A226F95E3720}"/>
              </a:ext>
            </a:extLst>
          </p:cNvPr>
          <p:cNvSpPr txBox="1"/>
          <p:nvPr/>
        </p:nvSpPr>
        <p:spPr>
          <a:xfrm>
            <a:off x="1801376" y="5052162"/>
            <a:ext cx="86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459E3-9774-5436-1F8D-BCCF9D3B3A48}"/>
              </a:ext>
            </a:extLst>
          </p:cNvPr>
          <p:cNvSpPr txBox="1"/>
          <p:nvPr/>
        </p:nvSpPr>
        <p:spPr>
          <a:xfrm>
            <a:off x="3467158" y="5077597"/>
            <a:ext cx="87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</a:t>
            </a:r>
          </a:p>
          <a:p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696283-E6E8-FADE-ADF7-BD5E08610ABE}"/>
              </a:ext>
            </a:extLst>
          </p:cNvPr>
          <p:cNvSpPr txBox="1"/>
          <p:nvPr/>
        </p:nvSpPr>
        <p:spPr>
          <a:xfrm>
            <a:off x="2561089" y="3902779"/>
            <a:ext cx="100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</a:t>
            </a:r>
          </a:p>
          <a:p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0.0557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FE2EB7-FAA6-F326-4A81-F7FD3F5D40F4}"/>
              </a:ext>
            </a:extLst>
          </p:cNvPr>
          <p:cNvSpPr/>
          <p:nvPr/>
        </p:nvSpPr>
        <p:spPr>
          <a:xfrm>
            <a:off x="4772797" y="4495219"/>
            <a:ext cx="807896" cy="1594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41D5C5-3634-4BD1-E561-0FF807480241}"/>
              </a:ext>
            </a:extLst>
          </p:cNvPr>
          <p:cNvSpPr/>
          <p:nvPr/>
        </p:nvSpPr>
        <p:spPr>
          <a:xfrm>
            <a:off x="5806966" y="4246637"/>
            <a:ext cx="807896" cy="18429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146DEE-0F78-0539-3831-850B4F29A7F5}"/>
              </a:ext>
            </a:extLst>
          </p:cNvPr>
          <p:cNvSpPr/>
          <p:nvPr/>
        </p:nvSpPr>
        <p:spPr>
          <a:xfrm>
            <a:off x="6832426" y="4173485"/>
            <a:ext cx="807896" cy="19160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D3459F-BFF3-69A1-1B68-2874C573E6BF}"/>
              </a:ext>
            </a:extLst>
          </p:cNvPr>
          <p:cNvSpPr txBox="1"/>
          <p:nvPr/>
        </p:nvSpPr>
        <p:spPr>
          <a:xfrm>
            <a:off x="4646351" y="4582748"/>
            <a:ext cx="1039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D1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0.0185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347711-6097-F444-7F09-E60AF95158D1}"/>
              </a:ext>
            </a:extLst>
          </p:cNvPr>
          <p:cNvSpPr txBox="1"/>
          <p:nvPr/>
        </p:nvSpPr>
        <p:spPr>
          <a:xfrm>
            <a:off x="5695951" y="4420453"/>
            <a:ext cx="990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D2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0.0208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862982-FA78-E12C-0A39-9A0A165310DB}"/>
              </a:ext>
            </a:extLst>
          </p:cNvPr>
          <p:cNvSpPr txBox="1"/>
          <p:nvPr/>
        </p:nvSpPr>
        <p:spPr>
          <a:xfrm>
            <a:off x="6747224" y="4279085"/>
            <a:ext cx="97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D3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0.0215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6A5B0-91E0-F40A-ECF5-8B07595DEE84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0AC8E6F-63C5-CB23-C213-5B54C5D6A1ED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(3)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종목별 최적 모델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9022F-E3D8-16BF-32FE-0195E90474EE}"/>
              </a:ext>
            </a:extLst>
          </p:cNvPr>
          <p:cNvSpPr txBox="1"/>
          <p:nvPr/>
        </p:nvSpPr>
        <p:spPr>
          <a:xfrm>
            <a:off x="1013390" y="1330550"/>
            <a:ext cx="1001690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소비재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산업의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코카콜라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GRU + D1 + 5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6CC28-59DF-DD18-6937-C6A9B4635A79}"/>
              </a:ext>
            </a:extLst>
          </p:cNvPr>
          <p:cNvSpPr txBox="1"/>
          <p:nvPr/>
        </p:nvSpPr>
        <p:spPr>
          <a:xfrm>
            <a:off x="366669" y="4173485"/>
            <a:ext cx="482248" cy="1765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1636984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4C4215-AF2F-1C2C-ADC2-FD6B7E3EC54F}"/>
              </a:ext>
            </a:extLst>
          </p:cNvPr>
          <p:cNvGraphicFramePr>
            <a:graphicFrameLocks noGrp="1"/>
          </p:cNvGraphicFramePr>
          <p:nvPr/>
        </p:nvGraphicFramePr>
        <p:xfrm>
          <a:off x="761999" y="2004417"/>
          <a:ext cx="10625472" cy="105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184">
                  <a:extLst>
                    <a:ext uri="{9D8B030D-6E8A-4147-A177-3AD203B41FA5}">
                      <a16:colId xmlns:a16="http://schemas.microsoft.com/office/drawing/2014/main" val="3139559528"/>
                    </a:ext>
                  </a:extLst>
                </a:gridCol>
                <a:gridCol w="1328184">
                  <a:extLst>
                    <a:ext uri="{9D8B030D-6E8A-4147-A177-3AD203B41FA5}">
                      <a16:colId xmlns:a16="http://schemas.microsoft.com/office/drawing/2014/main" val="1160371299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3389839481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1121910908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1298841672"/>
                    </a:ext>
                  </a:extLst>
                </a:gridCol>
              </a:tblGrid>
              <a:tr h="494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147552"/>
                  </a:ext>
                </a:extLst>
              </a:tr>
              <a:tr h="555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헬스케어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JNJ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GRU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D1(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+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기술지표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9606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ADA9E38-2929-FDA3-6E45-3A6F37CB0F41}"/>
              </a:ext>
            </a:extLst>
          </p:cNvPr>
          <p:cNvGraphicFramePr>
            <a:graphicFrameLocks noGrp="1"/>
          </p:cNvGraphicFramePr>
          <p:nvPr/>
        </p:nvGraphicFramePr>
        <p:xfrm>
          <a:off x="761999" y="3054565"/>
          <a:ext cx="10625472" cy="3289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1824">
                  <a:extLst>
                    <a:ext uri="{9D8B030D-6E8A-4147-A177-3AD203B41FA5}">
                      <a16:colId xmlns:a16="http://schemas.microsoft.com/office/drawing/2014/main" val="3000821887"/>
                    </a:ext>
                  </a:extLst>
                </a:gridCol>
                <a:gridCol w="3541824">
                  <a:extLst>
                    <a:ext uri="{9D8B030D-6E8A-4147-A177-3AD203B41FA5}">
                      <a16:colId xmlns:a16="http://schemas.microsoft.com/office/drawing/2014/main" val="686318166"/>
                    </a:ext>
                  </a:extLst>
                </a:gridCol>
                <a:gridCol w="3541824">
                  <a:extLst>
                    <a:ext uri="{9D8B030D-6E8A-4147-A177-3AD203B41FA5}">
                      <a16:colId xmlns:a16="http://schemas.microsoft.com/office/drawing/2014/main" val="640130521"/>
                    </a:ext>
                  </a:extLst>
                </a:gridCol>
              </a:tblGrid>
              <a:tr h="56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데이터셋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11411"/>
                  </a:ext>
                </a:extLst>
              </a:tr>
              <a:tr h="27209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9059"/>
                  </a:ext>
                </a:extLst>
              </a:tr>
            </a:tbl>
          </a:graphicData>
        </a:graphic>
      </p:graphicFrame>
      <p:pic>
        <p:nvPicPr>
          <p:cNvPr id="7" name="그림 6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6E8C462A-F604-C782-8A20-462BBAAA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707" y="3712820"/>
            <a:ext cx="3477615" cy="2627858"/>
          </a:xfrm>
          <a:prstGeom prst="rect">
            <a:avLst/>
          </a:prstGeom>
        </p:spPr>
      </p:pic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ED9121E-7FC9-7FB6-2502-D003D37A0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93" y="3644038"/>
            <a:ext cx="3568639" cy="2696639"/>
          </a:xfrm>
          <a:prstGeom prst="rect">
            <a:avLst/>
          </a:prstGeom>
        </p:spPr>
      </p:pic>
      <p:pic>
        <p:nvPicPr>
          <p:cNvPr id="15" name="그림 1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93EFCDCA-A3E8-C4A6-59A2-D32DD96DA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532" y="3655724"/>
            <a:ext cx="3553176" cy="268495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A110CB-E2B3-D146-6860-3210AFD060B6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3FDB38E-7E27-7270-4C3A-2EBFD4CC4765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7894CB3-AF58-9E7B-5F3B-75A8B3DB5C42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1141EF-EA96-6EE1-2D3E-77544D150505}"/>
              </a:ext>
            </a:extLst>
          </p:cNvPr>
          <p:cNvSpPr/>
          <p:nvPr/>
        </p:nvSpPr>
        <p:spPr>
          <a:xfrm>
            <a:off x="1951967" y="5527451"/>
            <a:ext cx="613317" cy="6180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6D721D-0776-35B0-3765-689726394BB6}"/>
              </a:ext>
            </a:extLst>
          </p:cNvPr>
          <p:cNvSpPr/>
          <p:nvPr/>
        </p:nvSpPr>
        <p:spPr>
          <a:xfrm>
            <a:off x="3521301" y="5621572"/>
            <a:ext cx="613317" cy="5271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665BB0-3FE4-D582-774B-A37380BB7F04}"/>
              </a:ext>
            </a:extLst>
          </p:cNvPr>
          <p:cNvSpPr/>
          <p:nvPr/>
        </p:nvSpPr>
        <p:spPr>
          <a:xfrm>
            <a:off x="2732658" y="4138654"/>
            <a:ext cx="613317" cy="1993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2A31DD-77E0-08F3-7AA5-7D07590B87FB}"/>
              </a:ext>
            </a:extLst>
          </p:cNvPr>
          <p:cNvSpPr/>
          <p:nvPr/>
        </p:nvSpPr>
        <p:spPr>
          <a:xfrm>
            <a:off x="1159781" y="5653377"/>
            <a:ext cx="613317" cy="4751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355A6-527D-0AB6-BB13-63B01D090CA8}"/>
              </a:ext>
            </a:extLst>
          </p:cNvPr>
          <p:cNvSpPr txBox="1"/>
          <p:nvPr/>
        </p:nvSpPr>
        <p:spPr>
          <a:xfrm>
            <a:off x="984298" y="5318477"/>
            <a:ext cx="100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0.0221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20AF10-19A4-7F1C-A534-0123C83AAB66}"/>
              </a:ext>
            </a:extLst>
          </p:cNvPr>
          <p:cNvSpPr txBox="1"/>
          <p:nvPr/>
        </p:nvSpPr>
        <p:spPr>
          <a:xfrm>
            <a:off x="1866509" y="5204285"/>
            <a:ext cx="887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</a:t>
            </a:r>
          </a:p>
          <a:p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0.025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9CDC5E-2B08-A905-C24E-111119FCB59B}"/>
              </a:ext>
            </a:extLst>
          </p:cNvPr>
          <p:cNvSpPr txBox="1"/>
          <p:nvPr/>
        </p:nvSpPr>
        <p:spPr>
          <a:xfrm>
            <a:off x="2632032" y="3812513"/>
            <a:ext cx="84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</a:t>
            </a:r>
          </a:p>
          <a:p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0.088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396317-A1C3-1CBE-2D7E-CBA2E9906436}"/>
              </a:ext>
            </a:extLst>
          </p:cNvPr>
          <p:cNvSpPr txBox="1"/>
          <p:nvPr/>
        </p:nvSpPr>
        <p:spPr>
          <a:xfrm>
            <a:off x="3365724" y="5280652"/>
            <a:ext cx="971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0.0225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94CF2B-404B-896E-AF20-0F9EE35431B4}"/>
              </a:ext>
            </a:extLst>
          </p:cNvPr>
          <p:cNvSpPr/>
          <p:nvPr/>
        </p:nvSpPr>
        <p:spPr>
          <a:xfrm>
            <a:off x="4809426" y="4585961"/>
            <a:ext cx="807896" cy="14896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701600-0708-2C7D-D9EA-33ACD2DB3487}"/>
              </a:ext>
            </a:extLst>
          </p:cNvPr>
          <p:cNvSpPr/>
          <p:nvPr/>
        </p:nvSpPr>
        <p:spPr>
          <a:xfrm>
            <a:off x="5846689" y="4458845"/>
            <a:ext cx="807896" cy="16237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73BD66-9587-B39D-E5A3-48164BBAFC44}"/>
              </a:ext>
            </a:extLst>
          </p:cNvPr>
          <p:cNvSpPr/>
          <p:nvPr/>
        </p:nvSpPr>
        <p:spPr>
          <a:xfrm>
            <a:off x="6875566" y="4173485"/>
            <a:ext cx="807896" cy="19003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E27B01-9E17-F4D1-BE2F-B619BB51D05B}"/>
              </a:ext>
            </a:extLst>
          </p:cNvPr>
          <p:cNvSpPr txBox="1"/>
          <p:nvPr/>
        </p:nvSpPr>
        <p:spPr>
          <a:xfrm>
            <a:off x="4709204" y="4801992"/>
            <a:ext cx="101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D1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0.0221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4CEDD8-10D1-BBFC-D7AB-8DADF5F880B9}"/>
              </a:ext>
            </a:extLst>
          </p:cNvPr>
          <p:cNvSpPr txBox="1"/>
          <p:nvPr/>
        </p:nvSpPr>
        <p:spPr>
          <a:xfrm>
            <a:off x="5760549" y="4604120"/>
            <a:ext cx="973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D2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0.0234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F84A77-FDBC-495E-7A93-189AA54E0925}"/>
              </a:ext>
            </a:extLst>
          </p:cNvPr>
          <p:cNvSpPr txBox="1"/>
          <p:nvPr/>
        </p:nvSpPr>
        <p:spPr>
          <a:xfrm>
            <a:off x="6769292" y="4585961"/>
            <a:ext cx="99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D3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0.0281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D1DB2-B40B-4E48-F938-1A418CCB9E52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0E88D9-BFA9-827B-8836-B39249B32DD0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(3)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종목별 최적 모델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307131-D500-E888-5947-FFEEB0CC3FCE}"/>
              </a:ext>
            </a:extLst>
          </p:cNvPr>
          <p:cNvSpPr txBox="1"/>
          <p:nvPr/>
        </p:nvSpPr>
        <p:spPr>
          <a:xfrm>
            <a:off x="1013390" y="1330550"/>
            <a:ext cx="1001690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헬스케어 산업의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존슨앤존슨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GRU + D1 + 5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B9A4C-732D-BA5B-A539-7DC25E7607AC}"/>
              </a:ext>
            </a:extLst>
          </p:cNvPr>
          <p:cNvSpPr txBox="1"/>
          <p:nvPr/>
        </p:nvSpPr>
        <p:spPr>
          <a:xfrm>
            <a:off x="366669" y="4173485"/>
            <a:ext cx="482248" cy="1765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428125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4C4215-AF2F-1C2C-ADC2-FD6B7E3EC54F}"/>
              </a:ext>
            </a:extLst>
          </p:cNvPr>
          <p:cNvGraphicFramePr>
            <a:graphicFrameLocks noGrp="1"/>
          </p:cNvGraphicFramePr>
          <p:nvPr/>
        </p:nvGraphicFramePr>
        <p:xfrm>
          <a:off x="761999" y="2004417"/>
          <a:ext cx="10625472" cy="105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184">
                  <a:extLst>
                    <a:ext uri="{9D8B030D-6E8A-4147-A177-3AD203B41FA5}">
                      <a16:colId xmlns:a16="http://schemas.microsoft.com/office/drawing/2014/main" val="3139559528"/>
                    </a:ext>
                  </a:extLst>
                </a:gridCol>
                <a:gridCol w="1328184">
                  <a:extLst>
                    <a:ext uri="{9D8B030D-6E8A-4147-A177-3AD203B41FA5}">
                      <a16:colId xmlns:a16="http://schemas.microsoft.com/office/drawing/2014/main" val="1160371299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3389839481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1121910908"/>
                    </a:ext>
                  </a:extLst>
                </a:gridCol>
                <a:gridCol w="2656368">
                  <a:extLst>
                    <a:ext uri="{9D8B030D-6E8A-4147-A177-3AD203B41FA5}">
                      <a16:colId xmlns:a16="http://schemas.microsoft.com/office/drawing/2014/main" val="1298841672"/>
                    </a:ext>
                  </a:extLst>
                </a:gridCol>
              </a:tblGrid>
              <a:tr h="494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147552"/>
                  </a:ext>
                </a:extLst>
              </a:tr>
              <a:tr h="555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JPM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GRU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D2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+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외부요인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9606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ADA9E38-2929-FDA3-6E45-3A6F37CB0F41}"/>
              </a:ext>
            </a:extLst>
          </p:cNvPr>
          <p:cNvGraphicFramePr>
            <a:graphicFrameLocks noGrp="1"/>
          </p:cNvGraphicFramePr>
          <p:nvPr/>
        </p:nvGraphicFramePr>
        <p:xfrm>
          <a:off x="761999" y="3054565"/>
          <a:ext cx="10625472" cy="3289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1824">
                  <a:extLst>
                    <a:ext uri="{9D8B030D-6E8A-4147-A177-3AD203B41FA5}">
                      <a16:colId xmlns:a16="http://schemas.microsoft.com/office/drawing/2014/main" val="3000821887"/>
                    </a:ext>
                  </a:extLst>
                </a:gridCol>
                <a:gridCol w="3541824">
                  <a:extLst>
                    <a:ext uri="{9D8B030D-6E8A-4147-A177-3AD203B41FA5}">
                      <a16:colId xmlns:a16="http://schemas.microsoft.com/office/drawing/2014/main" val="686318166"/>
                    </a:ext>
                  </a:extLst>
                </a:gridCol>
                <a:gridCol w="3541824">
                  <a:extLst>
                    <a:ext uri="{9D8B030D-6E8A-4147-A177-3AD203B41FA5}">
                      <a16:colId xmlns:a16="http://schemas.microsoft.com/office/drawing/2014/main" val="640130521"/>
                    </a:ext>
                  </a:extLst>
                </a:gridCol>
              </a:tblGrid>
              <a:tr h="56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데이터셋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11411"/>
                  </a:ext>
                </a:extLst>
              </a:tr>
              <a:tr h="27209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9059"/>
                  </a:ext>
                </a:extLst>
              </a:tr>
            </a:tbl>
          </a:graphicData>
        </a:graphic>
      </p:graphicFrame>
      <p:pic>
        <p:nvPicPr>
          <p:cNvPr id="7" name="그림 6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C24E0F68-2DFA-C27D-BD5A-50EE7FDAA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771" y="3711263"/>
            <a:ext cx="3486886" cy="2615094"/>
          </a:xfrm>
          <a:prstGeom prst="rect">
            <a:avLst/>
          </a:prstGeom>
        </p:spPr>
      </p:pic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14DFD67F-82BE-83F0-9755-43783A692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3711263"/>
            <a:ext cx="3557886" cy="2615093"/>
          </a:xfrm>
          <a:prstGeom prst="rect">
            <a:avLst/>
          </a:prstGeom>
        </p:spPr>
      </p:pic>
      <p:pic>
        <p:nvPicPr>
          <p:cNvPr id="15" name="그림 1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997974F2-789B-38D9-C86A-B16F57BE0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865" y="3686096"/>
            <a:ext cx="3558186" cy="26410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E07A4D-12C7-E2C0-97A4-E0EE2D9CB359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F4BDA3-B2B4-0D8F-9D09-CD442C0F6934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7DB8F2-D246-0758-FEA8-0C8553EADB03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D0E9AA2-E611-7A9E-9D79-C403AAEFC769}"/>
              </a:ext>
            </a:extLst>
          </p:cNvPr>
          <p:cNvSpPr txBox="1"/>
          <p:nvPr/>
        </p:nvSpPr>
        <p:spPr>
          <a:xfrm>
            <a:off x="366669" y="4173485"/>
            <a:ext cx="482248" cy="1765742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8B5E8D-F487-4C7E-CB60-83FEA34045B7}"/>
              </a:ext>
            </a:extLst>
          </p:cNvPr>
          <p:cNvSpPr/>
          <p:nvPr/>
        </p:nvSpPr>
        <p:spPr>
          <a:xfrm>
            <a:off x="2739382" y="4221624"/>
            <a:ext cx="613317" cy="19041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A8EB3B-80C6-9446-D250-9947061BC0D9}"/>
              </a:ext>
            </a:extLst>
          </p:cNvPr>
          <p:cNvSpPr/>
          <p:nvPr/>
        </p:nvSpPr>
        <p:spPr>
          <a:xfrm>
            <a:off x="3526271" y="4578724"/>
            <a:ext cx="613317" cy="15538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1D0508-BF35-6BE9-3E3F-AFD4474BC084}"/>
              </a:ext>
            </a:extLst>
          </p:cNvPr>
          <p:cNvSpPr/>
          <p:nvPr/>
        </p:nvSpPr>
        <p:spPr>
          <a:xfrm>
            <a:off x="1967841" y="5825905"/>
            <a:ext cx="613317" cy="3066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0F4433-94CD-C958-FF76-856C80B9F0BD}"/>
              </a:ext>
            </a:extLst>
          </p:cNvPr>
          <p:cNvSpPr/>
          <p:nvPr/>
        </p:nvSpPr>
        <p:spPr>
          <a:xfrm>
            <a:off x="1189605" y="5933037"/>
            <a:ext cx="613317" cy="1940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803B6-FECA-8E49-42B3-9126C9D5926F}"/>
              </a:ext>
            </a:extLst>
          </p:cNvPr>
          <p:cNvSpPr txBox="1"/>
          <p:nvPr/>
        </p:nvSpPr>
        <p:spPr>
          <a:xfrm>
            <a:off x="1070213" y="5591382"/>
            <a:ext cx="86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0.015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70592-C82D-DB76-5566-51318FC9CD6F}"/>
              </a:ext>
            </a:extLst>
          </p:cNvPr>
          <p:cNvSpPr txBox="1"/>
          <p:nvPr/>
        </p:nvSpPr>
        <p:spPr>
          <a:xfrm>
            <a:off x="1864312" y="5502739"/>
            <a:ext cx="86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</a:t>
            </a:r>
          </a:p>
          <a:p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0.022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0EAA41-6FF8-705F-B089-493584359F8F}"/>
              </a:ext>
            </a:extLst>
          </p:cNvPr>
          <p:cNvSpPr txBox="1"/>
          <p:nvPr/>
        </p:nvSpPr>
        <p:spPr>
          <a:xfrm>
            <a:off x="2636524" y="3898458"/>
            <a:ext cx="86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</a:t>
            </a:r>
          </a:p>
          <a:p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0.152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AEDC5-A68B-1C2A-DC6A-EE55CE68F9EC}"/>
              </a:ext>
            </a:extLst>
          </p:cNvPr>
          <p:cNvSpPr txBox="1"/>
          <p:nvPr/>
        </p:nvSpPr>
        <p:spPr>
          <a:xfrm>
            <a:off x="3435020" y="4255558"/>
            <a:ext cx="86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</a:t>
            </a:r>
          </a:p>
          <a:p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0.123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A8E69D-B7AD-B779-4FEA-C0D3E05ECF45}"/>
              </a:ext>
            </a:extLst>
          </p:cNvPr>
          <p:cNvSpPr/>
          <p:nvPr/>
        </p:nvSpPr>
        <p:spPr>
          <a:xfrm>
            <a:off x="4809426" y="4443663"/>
            <a:ext cx="807896" cy="16249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04F74A-5D21-66E9-5F67-597F6A94C791}"/>
              </a:ext>
            </a:extLst>
          </p:cNvPr>
          <p:cNvSpPr/>
          <p:nvPr/>
        </p:nvSpPr>
        <p:spPr>
          <a:xfrm>
            <a:off x="5846012" y="4530120"/>
            <a:ext cx="807896" cy="15374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7A0AE4-CB08-6C15-9F09-842350D52FB0}"/>
              </a:ext>
            </a:extLst>
          </p:cNvPr>
          <p:cNvSpPr/>
          <p:nvPr/>
        </p:nvSpPr>
        <p:spPr>
          <a:xfrm>
            <a:off x="6882598" y="4173485"/>
            <a:ext cx="807896" cy="18951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FD0EC-6E10-2A61-0016-8CB4C91F876C}"/>
              </a:ext>
            </a:extLst>
          </p:cNvPr>
          <p:cNvSpPr txBox="1"/>
          <p:nvPr/>
        </p:nvSpPr>
        <p:spPr>
          <a:xfrm>
            <a:off x="4774723" y="4630994"/>
            <a:ext cx="862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D1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0.016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776CDE-1EA7-4723-5888-40DF8EFBD4D7}"/>
              </a:ext>
            </a:extLst>
          </p:cNvPr>
          <p:cNvSpPr txBox="1"/>
          <p:nvPr/>
        </p:nvSpPr>
        <p:spPr>
          <a:xfrm>
            <a:off x="5751869" y="4604120"/>
            <a:ext cx="979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D2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0.0158</a:t>
            </a:r>
            <a:endParaRPr kumimoji="1"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F0AF82-7F61-272A-145E-DEB31220EEE7}"/>
              </a:ext>
            </a:extLst>
          </p:cNvPr>
          <p:cNvSpPr txBox="1"/>
          <p:nvPr/>
        </p:nvSpPr>
        <p:spPr>
          <a:xfrm>
            <a:off x="6767656" y="4339632"/>
            <a:ext cx="1037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GRU</a:t>
            </a:r>
          </a:p>
          <a:p>
            <a:pPr algn="ctr"/>
            <a:r>
              <a:rPr kumimoji="1"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D3</a:t>
            </a:r>
          </a:p>
          <a:p>
            <a:pPr algn="ctr"/>
            <a:r>
              <a:rPr kumimoji="1"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0.0191</a:t>
            </a:r>
            <a:endParaRPr kumimoji="1"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606B43-3532-4DC4-B1A6-66062089B621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0B7C67F5-34C3-86FA-E99A-052E2A568723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(3)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종목별 최적 모델 결과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A1CCE0-AD64-BA0B-EC9F-BA4BEED58E3E}"/>
              </a:ext>
            </a:extLst>
          </p:cNvPr>
          <p:cNvSpPr txBox="1"/>
          <p:nvPr/>
        </p:nvSpPr>
        <p:spPr>
          <a:xfrm>
            <a:off x="1013390" y="1330550"/>
            <a:ext cx="1001690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금융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산업의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‘JP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모건 체이스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GRU + D2 + 5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46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E17BEEC-8782-F133-9AEF-64C4D5CBF284}"/>
              </a:ext>
            </a:extLst>
          </p:cNvPr>
          <p:cNvSpPr>
            <a:spLocks/>
          </p:cNvSpPr>
          <p:nvPr/>
        </p:nvSpPr>
        <p:spPr>
          <a:xfrm>
            <a:off x="831467" y="3869070"/>
            <a:ext cx="2859024" cy="2634017"/>
          </a:xfrm>
          <a:prstGeom prst="roundRect">
            <a:avLst>
              <a:gd name="adj" fmla="val 4864"/>
            </a:avLst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B831AD6-09DA-9777-E657-0F1E7C21E588}"/>
              </a:ext>
            </a:extLst>
          </p:cNvPr>
          <p:cNvSpPr>
            <a:spLocks/>
          </p:cNvSpPr>
          <p:nvPr/>
        </p:nvSpPr>
        <p:spPr>
          <a:xfrm>
            <a:off x="8501509" y="3869068"/>
            <a:ext cx="2859024" cy="2634019"/>
          </a:xfrm>
          <a:prstGeom prst="roundRect">
            <a:avLst>
              <a:gd name="adj" fmla="val 5905"/>
            </a:avLst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1D372B-D6D2-0A26-5C09-01277D874F14}"/>
              </a:ext>
            </a:extLst>
          </p:cNvPr>
          <p:cNvSpPr>
            <a:spLocks/>
          </p:cNvSpPr>
          <p:nvPr/>
        </p:nvSpPr>
        <p:spPr>
          <a:xfrm>
            <a:off x="4666488" y="3869070"/>
            <a:ext cx="2859024" cy="2634018"/>
          </a:xfrm>
          <a:prstGeom prst="roundRect">
            <a:avLst>
              <a:gd name="adj" fmla="val 5558"/>
            </a:avLst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415FF0-9969-5239-0936-37B8C0DDF464}"/>
              </a:ext>
            </a:extLst>
          </p:cNvPr>
          <p:cNvSpPr txBox="1">
            <a:spLocks/>
          </p:cNvSpPr>
          <p:nvPr/>
        </p:nvSpPr>
        <p:spPr>
          <a:xfrm>
            <a:off x="568657" y="3991971"/>
            <a:ext cx="338464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정영균 </a:t>
            </a:r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D87F5-F445-B9C9-837B-21D38ED9EE0F}"/>
              </a:ext>
            </a:extLst>
          </p:cNvPr>
          <p:cNvSpPr txBox="1">
            <a:spLocks/>
          </p:cNvSpPr>
          <p:nvPr/>
        </p:nvSpPr>
        <p:spPr>
          <a:xfrm>
            <a:off x="1046532" y="4974070"/>
            <a:ext cx="2409844" cy="12065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리더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구현 기획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구현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봇 생성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7A61F-9035-0E16-3FA0-2EB5DE02E117}"/>
              </a:ext>
            </a:extLst>
          </p:cNvPr>
          <p:cNvSpPr txBox="1">
            <a:spLocks/>
          </p:cNvSpPr>
          <p:nvPr/>
        </p:nvSpPr>
        <p:spPr>
          <a:xfrm>
            <a:off x="4403678" y="4039668"/>
            <a:ext cx="338464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박영진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2BF6F-CCE6-5595-3485-084CA3F3A745}"/>
              </a:ext>
            </a:extLst>
          </p:cNvPr>
          <p:cNvSpPr txBox="1">
            <a:spLocks/>
          </p:cNvSpPr>
          <p:nvPr/>
        </p:nvSpPr>
        <p:spPr>
          <a:xfrm>
            <a:off x="4886316" y="5028444"/>
            <a:ext cx="2419368" cy="12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 수집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모델 구현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 구현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E7AF3-D2CF-2CC1-2046-9FBEB2370819}"/>
              </a:ext>
            </a:extLst>
          </p:cNvPr>
          <p:cNvSpPr txBox="1">
            <a:spLocks/>
          </p:cNvSpPr>
          <p:nvPr/>
        </p:nvSpPr>
        <p:spPr>
          <a:xfrm>
            <a:off x="8238699" y="4039668"/>
            <a:ext cx="338464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백승주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E8150-A1F4-3F74-7385-F35B209B0659}"/>
              </a:ext>
            </a:extLst>
          </p:cNvPr>
          <p:cNvSpPr txBox="1">
            <a:spLocks/>
          </p:cNvSpPr>
          <p:nvPr/>
        </p:nvSpPr>
        <p:spPr>
          <a:xfrm>
            <a:off x="8745149" y="5028444"/>
            <a:ext cx="2400319" cy="12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문서 작성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봇 기획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작성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63129F-53C4-8901-7369-7FAFD168F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0"/>
          <a:stretch/>
        </p:blipFill>
        <p:spPr>
          <a:xfrm>
            <a:off x="4886316" y="1212936"/>
            <a:ext cx="2419368" cy="23907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370610-51BF-786D-E13C-7236192F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32" y="1212936"/>
            <a:ext cx="2409843" cy="23907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E577B2-11A3-5F2B-B63C-F1C49DB7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594" y="1206903"/>
            <a:ext cx="2400318" cy="2400318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A42260-B71E-C46B-23A8-DBE54A75FD72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2B3515B-A447-C1F2-DC20-4B1E0F13649D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E8B0B1-3D4B-6393-4761-710E3BF151AA}"/>
              </a:ext>
            </a:extLst>
          </p:cNvPr>
          <p:cNvSpPr txBox="1"/>
          <p:nvPr/>
        </p:nvSpPr>
        <p:spPr>
          <a:xfrm>
            <a:off x="242487" y="266399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팀원소개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49A905D-56CD-4B8C-B3BD-2B6BC89ED170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491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83B72C-97AF-8D12-C687-CB0D7B19B89C}"/>
              </a:ext>
            </a:extLst>
          </p:cNvPr>
          <p:cNvGraphicFramePr>
            <a:graphicFrameLocks noGrp="1"/>
          </p:cNvGraphicFramePr>
          <p:nvPr/>
        </p:nvGraphicFramePr>
        <p:xfrm>
          <a:off x="645967" y="1812211"/>
          <a:ext cx="10900065" cy="449063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11639">
                  <a:extLst>
                    <a:ext uri="{9D8B030D-6E8A-4147-A177-3AD203B41FA5}">
                      <a16:colId xmlns:a16="http://schemas.microsoft.com/office/drawing/2014/main" val="3835839522"/>
                    </a:ext>
                  </a:extLst>
                </a:gridCol>
                <a:gridCol w="2197571">
                  <a:extLst>
                    <a:ext uri="{9D8B030D-6E8A-4147-A177-3AD203B41FA5}">
                      <a16:colId xmlns:a16="http://schemas.microsoft.com/office/drawing/2014/main" val="1721345543"/>
                    </a:ext>
                  </a:extLst>
                </a:gridCol>
                <a:gridCol w="2430285">
                  <a:extLst>
                    <a:ext uri="{9D8B030D-6E8A-4147-A177-3AD203B41FA5}">
                      <a16:colId xmlns:a16="http://schemas.microsoft.com/office/drawing/2014/main" val="1838446185"/>
                    </a:ext>
                  </a:extLst>
                </a:gridCol>
                <a:gridCol w="2430285">
                  <a:extLst>
                    <a:ext uri="{9D8B030D-6E8A-4147-A177-3AD203B41FA5}">
                      <a16:colId xmlns:a16="http://schemas.microsoft.com/office/drawing/2014/main" val="1280729274"/>
                    </a:ext>
                  </a:extLst>
                </a:gridCol>
                <a:gridCol w="2430285">
                  <a:extLst>
                    <a:ext uri="{9D8B030D-6E8A-4147-A177-3AD203B41FA5}">
                      <a16:colId xmlns:a16="http://schemas.microsoft.com/office/drawing/2014/main" val="2678425699"/>
                    </a:ext>
                  </a:extLst>
                </a:gridCol>
              </a:tblGrid>
              <a:tr h="62131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AAPL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KO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JNJ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JPM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065061"/>
                  </a:ext>
                </a:extLst>
              </a:tr>
              <a:tr h="716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GRU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821135"/>
                  </a:ext>
                </a:extLst>
              </a:tr>
              <a:tr h="1177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기간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647169"/>
                  </a:ext>
                </a:extLst>
              </a:tr>
              <a:tr h="987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D1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+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기술지표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D1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+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기술지표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D1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+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기술지표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D2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+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외부요인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77174"/>
                  </a:ext>
                </a:extLst>
              </a:tr>
              <a:tr h="98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RMSE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0.0144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0.0185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0.0225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0.0200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72983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D9188-D883-C21A-A948-08D5533F8FBC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500A93C-C9F7-6EDC-F8EF-9D370DB10638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2B13E0-7E8C-CE74-508C-45E10298E73A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8A0ECA5-93A6-28AD-8C99-06D141FBED52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DD19623-3BC3-E9F6-A924-783C1D151330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(3)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종목별 최적 모델 결과</a:t>
            </a:r>
          </a:p>
        </p:txBody>
      </p:sp>
    </p:spTree>
    <p:extLst>
      <p:ext uri="{BB962C8B-B14F-4D97-AF65-F5344CB8AC3E}">
        <p14:creationId xmlns:p14="http://schemas.microsoft.com/office/powerpoint/2010/main" val="2079600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EE4AB5B-7EE3-1AEB-E76F-B9FC4E9E3B7F}"/>
              </a:ext>
            </a:extLst>
          </p:cNvPr>
          <p:cNvGraphicFramePr>
            <a:graphicFrameLocks noGrp="1"/>
          </p:cNvGraphicFramePr>
          <p:nvPr/>
        </p:nvGraphicFramePr>
        <p:xfrm>
          <a:off x="1023306" y="1807761"/>
          <a:ext cx="9714598" cy="4633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299">
                  <a:extLst>
                    <a:ext uri="{9D8B030D-6E8A-4147-A177-3AD203B41FA5}">
                      <a16:colId xmlns:a16="http://schemas.microsoft.com/office/drawing/2014/main" val="345670632"/>
                    </a:ext>
                  </a:extLst>
                </a:gridCol>
                <a:gridCol w="4857299">
                  <a:extLst>
                    <a:ext uri="{9D8B030D-6E8A-4147-A177-3AD203B41FA5}">
                      <a16:colId xmlns:a16="http://schemas.microsoft.com/office/drawing/2014/main" val="3698246188"/>
                    </a:ext>
                  </a:extLst>
                </a:gridCol>
              </a:tblGrid>
              <a:tr h="498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Units(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층별 뉴런 수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GRU_Layers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모델 깊이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426038"/>
                  </a:ext>
                </a:extLst>
              </a:tr>
              <a:tr h="272851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448097"/>
                  </a:ext>
                </a:extLst>
              </a:tr>
              <a:tr h="1406663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유닛 수 증가로 모델 표현력이 향상되나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과도하면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과적합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위험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단순한 구조가 효과적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413668"/>
                  </a:ext>
                </a:extLst>
              </a:tr>
            </a:tbl>
          </a:graphicData>
        </a:graphic>
      </p:graphicFrame>
      <p:pic>
        <p:nvPicPr>
          <p:cNvPr id="13" name="그림 12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142EA979-CD14-E8C2-EDC9-5BF0B42C1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10" y="2331725"/>
            <a:ext cx="3532797" cy="26658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AB6DE1-D97D-3D35-ABCF-AB2E0C21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186" y="2331725"/>
            <a:ext cx="3532797" cy="26658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459ADC-6EDD-FD16-5C7C-264B20A2C612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0DD8136-64AB-8333-6EAA-F6391C1B2DFC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A51A96-7516-76E4-29A3-16C45AAC25D5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D86D1B4F-C485-6A27-A8CB-95D33681A94F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(4) AAPL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하이퍼파라미터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튜닝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10F6C-4C0C-8EC2-FECE-01029985ECB0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992FAD-7FDA-1FDF-82E5-FBD415C4ABCE}"/>
              </a:ext>
            </a:extLst>
          </p:cNvPr>
          <p:cNvSpPr/>
          <p:nvPr/>
        </p:nvSpPr>
        <p:spPr>
          <a:xfrm>
            <a:off x="4207445" y="4522481"/>
            <a:ext cx="125350" cy="1333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30794ED-BFB2-55F9-736A-A3D9781F6A72}"/>
              </a:ext>
            </a:extLst>
          </p:cNvPr>
          <p:cNvSpPr/>
          <p:nvPr/>
        </p:nvSpPr>
        <p:spPr>
          <a:xfrm>
            <a:off x="7118285" y="4522481"/>
            <a:ext cx="125350" cy="1333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A85BD-A470-115B-C6CE-90E9308A46EF}"/>
              </a:ext>
            </a:extLst>
          </p:cNvPr>
          <p:cNvSpPr txBox="1"/>
          <p:nvPr/>
        </p:nvSpPr>
        <p:spPr>
          <a:xfrm>
            <a:off x="4002533" y="4060444"/>
            <a:ext cx="660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0E7FD-1F9D-8C76-E2D8-A62EB3E4807D}"/>
              </a:ext>
            </a:extLst>
          </p:cNvPr>
          <p:cNvSpPr txBox="1"/>
          <p:nvPr/>
        </p:nvSpPr>
        <p:spPr>
          <a:xfrm>
            <a:off x="6985159" y="4180738"/>
            <a:ext cx="391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66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7D81E39-9D8F-5BB5-A8EE-3CE892CEC947}"/>
              </a:ext>
            </a:extLst>
          </p:cNvPr>
          <p:cNvGraphicFramePr>
            <a:graphicFrameLocks noGrp="1"/>
          </p:cNvGraphicFramePr>
          <p:nvPr/>
        </p:nvGraphicFramePr>
        <p:xfrm>
          <a:off x="464917" y="1740694"/>
          <a:ext cx="11262165" cy="4762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055">
                  <a:extLst>
                    <a:ext uri="{9D8B030D-6E8A-4147-A177-3AD203B41FA5}">
                      <a16:colId xmlns:a16="http://schemas.microsoft.com/office/drawing/2014/main" val="345670632"/>
                    </a:ext>
                  </a:extLst>
                </a:gridCol>
                <a:gridCol w="3754055">
                  <a:extLst>
                    <a:ext uri="{9D8B030D-6E8A-4147-A177-3AD203B41FA5}">
                      <a16:colId xmlns:a16="http://schemas.microsoft.com/office/drawing/2014/main" val="3698246188"/>
                    </a:ext>
                  </a:extLst>
                </a:gridCol>
                <a:gridCol w="3754055">
                  <a:extLst>
                    <a:ext uri="{9D8B030D-6E8A-4147-A177-3AD203B41FA5}">
                      <a16:colId xmlns:a16="http://schemas.microsoft.com/office/drawing/2014/main" val="1609136771"/>
                    </a:ext>
                  </a:extLst>
                </a:gridCol>
              </a:tblGrid>
              <a:tr h="585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Epochs (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학습 횟수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Batch Size (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학습 데이터 크기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Dropout_Rate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노드 비활성화 비율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426038"/>
                  </a:ext>
                </a:extLst>
              </a:tr>
              <a:tr h="2676851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448097"/>
                  </a:ext>
                </a:extLst>
              </a:tr>
              <a:tr h="1499564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Epoch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은 학습 부족으로       성능 저하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큰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Epoch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은 과적합으로 일반화 능력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Batch size 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값이 커질수록 모델   업데이트 빈도가 감소하여 학습이 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세밀하지 않음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dropout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너무 높을 경우 모델이 많은 정보를 잃어 학습 저하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413668"/>
                  </a:ext>
                </a:extLst>
              </a:tr>
            </a:tbl>
          </a:graphicData>
        </a:graphic>
      </p:graphicFrame>
      <p:pic>
        <p:nvPicPr>
          <p:cNvPr id="6" name="그림 5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3BD36C56-F38E-6257-145F-A7A4F37F8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47" y="2313320"/>
            <a:ext cx="3564594" cy="25041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E32AB1-07F9-A0BD-0364-C3CF326E7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4" y="2400897"/>
            <a:ext cx="3564593" cy="2506884"/>
          </a:xfrm>
          <a:prstGeom prst="rect">
            <a:avLst/>
          </a:prstGeom>
        </p:spPr>
      </p:pic>
      <p:pic>
        <p:nvPicPr>
          <p:cNvPr id="13" name="그림 12" descr="라인, 도표, 텍스트, 그래프이(가) 표시된 사진&#10;&#10;자동 생성된 설명">
            <a:extLst>
              <a:ext uri="{FF2B5EF4-FFF2-40B4-BE49-F238E27FC236}">
                <a16:creationId xmlns:a16="http://schemas.microsoft.com/office/drawing/2014/main" id="{EF29FC03-7A65-B67C-E90B-007272827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13" y="2400897"/>
            <a:ext cx="3564593" cy="250411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700986-E30D-6067-92AA-D991AB36F9F6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BFCAF00-B92A-ECCE-C141-0BDCAB081C31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6D945D7-B438-438F-7383-96C2209159EA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97001785-3658-8012-99E4-94ECE3F56CCE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(4) AAPL </a:t>
            </a:r>
            <a:r>
              <a:rPr lang="ko-KR" altLang="en-US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하이퍼파라미터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튜닝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57474-3C43-9084-8AE9-BA0DA48CA2EE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1A160-1646-5F98-EAAD-B8A0C8F69DAB}"/>
              </a:ext>
            </a:extLst>
          </p:cNvPr>
          <p:cNvSpPr txBox="1"/>
          <p:nvPr/>
        </p:nvSpPr>
        <p:spPr>
          <a:xfrm>
            <a:off x="2027238" y="4076651"/>
            <a:ext cx="660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8E1E7E6-86F5-3B53-D6C6-4C777D6FF3E6}"/>
              </a:ext>
            </a:extLst>
          </p:cNvPr>
          <p:cNvSpPr/>
          <p:nvPr/>
        </p:nvSpPr>
        <p:spPr>
          <a:xfrm>
            <a:off x="2294825" y="4476761"/>
            <a:ext cx="125350" cy="1333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A835D-D973-1AEE-7F56-3DAFE8295E2C}"/>
              </a:ext>
            </a:extLst>
          </p:cNvPr>
          <p:cNvSpPr txBox="1"/>
          <p:nvPr/>
        </p:nvSpPr>
        <p:spPr>
          <a:xfrm>
            <a:off x="4896825" y="4210001"/>
            <a:ext cx="660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B8DB3C-B7CC-1E66-AB7A-8F743B7214D9}"/>
              </a:ext>
            </a:extLst>
          </p:cNvPr>
          <p:cNvSpPr/>
          <p:nvPr/>
        </p:nvSpPr>
        <p:spPr>
          <a:xfrm>
            <a:off x="4844521" y="4476761"/>
            <a:ext cx="125350" cy="1333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46EA99-EF9D-B308-8C60-D168F37A3A62}"/>
              </a:ext>
            </a:extLst>
          </p:cNvPr>
          <p:cNvSpPr txBox="1"/>
          <p:nvPr/>
        </p:nvSpPr>
        <p:spPr>
          <a:xfrm>
            <a:off x="8461418" y="4009946"/>
            <a:ext cx="660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9D12C5-2D89-168D-1339-9AD8BAB19E3C}"/>
              </a:ext>
            </a:extLst>
          </p:cNvPr>
          <p:cNvSpPr/>
          <p:nvPr/>
        </p:nvSpPr>
        <p:spPr>
          <a:xfrm>
            <a:off x="8571971" y="4389272"/>
            <a:ext cx="125350" cy="1333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39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83B72C-97AF-8D12-C687-CB0D7B19B89C}"/>
              </a:ext>
            </a:extLst>
          </p:cNvPr>
          <p:cNvGraphicFramePr>
            <a:graphicFrameLocks noGrp="1"/>
          </p:cNvGraphicFramePr>
          <p:nvPr/>
        </p:nvGraphicFramePr>
        <p:xfrm>
          <a:off x="927731" y="1747962"/>
          <a:ext cx="10336537" cy="46820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3805">
                  <a:extLst>
                    <a:ext uri="{9D8B030D-6E8A-4147-A177-3AD203B41FA5}">
                      <a16:colId xmlns:a16="http://schemas.microsoft.com/office/drawing/2014/main" val="3827838928"/>
                    </a:ext>
                  </a:extLst>
                </a:gridCol>
                <a:gridCol w="1963900">
                  <a:extLst>
                    <a:ext uri="{9D8B030D-6E8A-4147-A177-3AD203B41FA5}">
                      <a16:colId xmlns:a16="http://schemas.microsoft.com/office/drawing/2014/main" val="3835839522"/>
                    </a:ext>
                  </a:extLst>
                </a:gridCol>
                <a:gridCol w="1789708">
                  <a:extLst>
                    <a:ext uri="{9D8B030D-6E8A-4147-A177-3AD203B41FA5}">
                      <a16:colId xmlns:a16="http://schemas.microsoft.com/office/drawing/2014/main" val="1721345543"/>
                    </a:ext>
                  </a:extLst>
                </a:gridCol>
                <a:gridCol w="1789708">
                  <a:extLst>
                    <a:ext uri="{9D8B030D-6E8A-4147-A177-3AD203B41FA5}">
                      <a16:colId xmlns:a16="http://schemas.microsoft.com/office/drawing/2014/main" val="2645009622"/>
                    </a:ext>
                  </a:extLst>
                </a:gridCol>
                <a:gridCol w="1789708">
                  <a:extLst>
                    <a:ext uri="{9D8B030D-6E8A-4147-A177-3AD203B41FA5}">
                      <a16:colId xmlns:a16="http://schemas.microsoft.com/office/drawing/2014/main" val="804061339"/>
                    </a:ext>
                  </a:extLst>
                </a:gridCol>
                <a:gridCol w="1789708">
                  <a:extLst>
                    <a:ext uri="{9D8B030D-6E8A-4147-A177-3AD203B41FA5}">
                      <a16:colId xmlns:a16="http://schemas.microsoft.com/office/drawing/2014/main" val="692773226"/>
                    </a:ext>
                  </a:extLst>
                </a:gridCol>
              </a:tblGrid>
              <a:tr h="531012"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AAPL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KO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JNJ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JPM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065061"/>
                  </a:ext>
                </a:extLst>
              </a:tr>
              <a:tr h="61210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하이퍼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Units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821135"/>
                  </a:ext>
                </a:extLst>
              </a:tr>
              <a:tr h="100677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GRU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Layers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647169"/>
                  </a:ext>
                </a:extLst>
              </a:tr>
              <a:tr h="844045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Batch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77174"/>
                  </a:ext>
                </a:extLst>
              </a:tr>
              <a:tr h="8440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Epochs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72983"/>
                  </a:ext>
                </a:extLst>
              </a:tr>
              <a:tr h="8440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Dropout Rate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5434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AE43D8-D354-D22D-92A1-BE5D80F4DA89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22F421-E408-8E84-85AD-8D7410722B6E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5F9D26-0495-2034-B52E-11CAD9700B69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96F3C10-FE33-7AB9-C6FF-6C14ACCC3FF2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(4)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종목 </a:t>
            </a:r>
            <a:r>
              <a:rPr lang="ko-KR" altLang="en-US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하이퍼파라미터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튜닝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7F66A-24CF-A087-CA87-D837E4E1036B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962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25ADAA-2ED6-EA4D-1965-1DF8A473D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616848"/>
              </p:ext>
            </p:extLst>
          </p:nvPr>
        </p:nvGraphicFramePr>
        <p:xfrm>
          <a:off x="926618" y="2080431"/>
          <a:ext cx="10155911" cy="3160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985">
                  <a:extLst>
                    <a:ext uri="{9D8B030D-6E8A-4147-A177-3AD203B41FA5}">
                      <a16:colId xmlns:a16="http://schemas.microsoft.com/office/drawing/2014/main" val="345935708"/>
                    </a:ext>
                  </a:extLst>
                </a:gridCol>
                <a:gridCol w="3881237">
                  <a:extLst>
                    <a:ext uri="{9D8B030D-6E8A-4147-A177-3AD203B41FA5}">
                      <a16:colId xmlns:a16="http://schemas.microsoft.com/office/drawing/2014/main" val="1569559248"/>
                    </a:ext>
                  </a:extLst>
                </a:gridCol>
                <a:gridCol w="4351689">
                  <a:extLst>
                    <a:ext uri="{9D8B030D-6E8A-4147-A177-3AD203B41FA5}">
                      <a16:colId xmlns:a16="http://schemas.microsoft.com/office/drawing/2014/main" val="1565098839"/>
                    </a:ext>
                  </a:extLst>
                </a:gridCol>
              </a:tblGrid>
              <a:tr h="1260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최적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GRU</a:t>
                      </a:r>
                      <a:endParaRPr lang="ko-KR" altLang="en-US" b="0" dirty="0">
                        <a:solidFill>
                          <a:srgbClr val="C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시계열 데이터의 장기 의존성 효과적으로 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포착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복잡한 주기 패턴 학습에 적합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389586"/>
                  </a:ext>
                </a:extLst>
              </a:tr>
              <a:tr h="388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최적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r>
                        <a:rPr lang="ko-KR" altLang="en-US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최근의 시장 트렌드를 잘 반영하면서도 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과적합을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489827"/>
                  </a:ext>
                </a:extLst>
              </a:tr>
              <a:tr h="1260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최적 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AAPL,KO,JNJ : D1(</a:t>
                      </a:r>
                      <a:r>
                        <a:rPr lang="ko-KR" altLang="en-US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r>
                        <a:rPr lang="en-US" altLang="ko-KR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+</a:t>
                      </a:r>
                      <a:r>
                        <a:rPr lang="ko-KR" altLang="en-US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기술지표</a:t>
                      </a:r>
                      <a:r>
                        <a:rPr lang="en-US" altLang="ko-KR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JPM : D2(</a:t>
                      </a:r>
                      <a:r>
                        <a:rPr lang="ko-KR" altLang="en-US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r>
                        <a:rPr lang="en-US" altLang="ko-KR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+</a:t>
                      </a:r>
                      <a:r>
                        <a:rPr lang="ko-KR" altLang="en-US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외부요인</a:t>
                      </a:r>
                      <a:r>
                        <a:rPr lang="en-US" altLang="ko-KR" b="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</a:t>
                      </a:r>
                      <a:endParaRPr lang="ko-KR" altLang="en-US" b="0" dirty="0">
                        <a:solidFill>
                          <a:srgbClr val="C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JPM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경우 금융 섹터 특성상 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거시경제 지표 등  외부 요인의 영향이 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62682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09631F-310E-FB33-B821-C33608F32ADE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6A4A44E-5CC5-5024-67D7-AC8421C2E63E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9A8A87-A712-3BBA-369E-6972DA29C7C9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2F0ED25B-5144-9789-E3FA-99E8DAA1F037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(5) </a:t>
            </a:r>
            <a:r>
              <a:rPr lang="ko-KR" altLang="en-US" sz="20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8E6D2-6D78-39DB-CEF0-2A70D1B71E07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 모델 구현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31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9D4D56-B67D-55E2-9375-365E92C969F2}"/>
              </a:ext>
            </a:extLst>
          </p:cNvPr>
          <p:cNvGrpSpPr/>
          <p:nvPr/>
        </p:nvGrpSpPr>
        <p:grpSpPr>
          <a:xfrm>
            <a:off x="1658203" y="1426738"/>
            <a:ext cx="8875594" cy="976952"/>
            <a:chOff x="1658203" y="1426738"/>
            <a:chExt cx="8875594" cy="97695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228751A-94D9-B6B1-971D-7309574AD99B}"/>
                </a:ext>
              </a:extLst>
            </p:cNvPr>
            <p:cNvSpPr/>
            <p:nvPr/>
          </p:nvSpPr>
          <p:spPr>
            <a:xfrm>
              <a:off x="1658203" y="1426738"/>
              <a:ext cx="8875594" cy="976952"/>
            </a:xfrm>
            <a:prstGeom prst="roundRect">
              <a:avLst>
                <a:gd name="adj" fmla="val 11987"/>
              </a:avLst>
            </a:prstGeom>
            <a:solidFill>
              <a:srgbClr val="161A2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DD198E-0D72-08FB-C7D2-27CCEF90D148}"/>
                </a:ext>
              </a:extLst>
            </p:cNvPr>
            <p:cNvSpPr txBox="1"/>
            <p:nvPr/>
          </p:nvSpPr>
          <p:spPr>
            <a:xfrm>
              <a:off x="2800002" y="1684381"/>
              <a:ext cx="65919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“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주식 투자자를 위한 주가 예측 솔루션 </a:t>
              </a:r>
              <a:r>
                <a:rPr lang="en-US" altLang="ko-KR" sz="24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Fin Sight”</a:t>
              </a:r>
              <a:endParaRPr lang="ko-KR" altLang="en-US" sz="24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465439-DB72-8488-12B5-C17CAC008D1C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C786989-E6CC-9AC3-8E2F-72472689478F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E9D33CE-CBD3-B935-EC3C-44E309B3FBD0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2FD2FD-4C65-7C36-7067-17223869E60D}"/>
              </a:ext>
            </a:extLst>
          </p:cNvPr>
          <p:cNvSpPr txBox="1"/>
          <p:nvPr/>
        </p:nvSpPr>
        <p:spPr>
          <a:xfrm>
            <a:off x="1658203" y="2651649"/>
            <a:ext cx="887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투자자들에게 종목별 맞춤형 주가 예측을 제공하여 손쉽게 접근가능한 플랫폼 구축을 위함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837F4A-4F5C-C66B-484C-8582669188F2}"/>
              </a:ext>
            </a:extLst>
          </p:cNvPr>
          <p:cNvGrpSpPr/>
          <p:nvPr/>
        </p:nvGrpSpPr>
        <p:grpSpPr>
          <a:xfrm>
            <a:off x="2862456" y="3596874"/>
            <a:ext cx="1774415" cy="1671146"/>
            <a:chOff x="3278092" y="2728656"/>
            <a:chExt cx="1774415" cy="16711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0BB8AC6-4576-80BD-3D55-8741A4409E8D}"/>
                </a:ext>
              </a:extLst>
            </p:cNvPr>
            <p:cNvSpPr/>
            <p:nvPr/>
          </p:nvSpPr>
          <p:spPr>
            <a:xfrm>
              <a:off x="3278092" y="2728656"/>
              <a:ext cx="1774415" cy="1671146"/>
            </a:xfrm>
            <a:prstGeom prst="ellipse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C87FDC1-19AF-EE04-EC29-5B601865F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656" y="3037586"/>
              <a:ext cx="1053286" cy="105328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59CAC0-81B5-5B25-56DE-8B686EEDA1C1}"/>
              </a:ext>
            </a:extLst>
          </p:cNvPr>
          <p:cNvGrpSpPr/>
          <p:nvPr/>
        </p:nvGrpSpPr>
        <p:grpSpPr>
          <a:xfrm>
            <a:off x="7508347" y="3596874"/>
            <a:ext cx="1774415" cy="1671146"/>
            <a:chOff x="5577947" y="3661528"/>
            <a:chExt cx="1774415" cy="167114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B5D8F3-A80F-EBD4-CFDE-4136F04722A1}"/>
                </a:ext>
              </a:extLst>
            </p:cNvPr>
            <p:cNvSpPr/>
            <p:nvPr/>
          </p:nvSpPr>
          <p:spPr>
            <a:xfrm>
              <a:off x="5577947" y="3661528"/>
              <a:ext cx="1774415" cy="1671146"/>
            </a:xfrm>
            <a:prstGeom prst="ellipse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DC467DB-EF95-A698-A46A-8BDD52BB9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511" y="3970458"/>
              <a:ext cx="1053286" cy="10532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65BB74-A68A-25C9-F781-E39F889E3227}"/>
              </a:ext>
            </a:extLst>
          </p:cNvPr>
          <p:cNvSpPr/>
          <p:nvPr/>
        </p:nvSpPr>
        <p:spPr>
          <a:xfrm>
            <a:off x="2538385" y="5576950"/>
            <a:ext cx="2422556" cy="507108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서비스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B3DE8D-1564-25FF-BB9E-67DEF9818917}"/>
              </a:ext>
            </a:extLst>
          </p:cNvPr>
          <p:cNvSpPr/>
          <p:nvPr/>
        </p:nvSpPr>
        <p:spPr>
          <a:xfrm>
            <a:off x="7184276" y="5576950"/>
            <a:ext cx="2422556" cy="507108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6C1CA-73E1-6041-2B7C-686C37F6A0F4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소개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644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CCF74E-3664-3E1C-A984-C4FE4BFA812D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FC79669-89B0-57AC-8538-69FF20CA02FD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F4BD90F-7A3C-EA47-C5D1-C4D4BE5F9F60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4AEB2D-B046-0BDA-08F7-0A52960E6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10346"/>
              </p:ext>
            </p:extLst>
          </p:nvPr>
        </p:nvGraphicFramePr>
        <p:xfrm>
          <a:off x="1160939" y="1913971"/>
          <a:ext cx="10142452" cy="1764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206">
                  <a:extLst>
                    <a:ext uri="{9D8B030D-6E8A-4147-A177-3AD203B41FA5}">
                      <a16:colId xmlns:a16="http://schemas.microsoft.com/office/drawing/2014/main" val="4029319460"/>
                    </a:ext>
                  </a:extLst>
                </a:gridCol>
                <a:gridCol w="7948246">
                  <a:extLst>
                    <a:ext uri="{9D8B030D-6E8A-4147-A177-3AD203B41FA5}">
                      <a16:colId xmlns:a16="http://schemas.microsoft.com/office/drawing/2014/main" val="1016430192"/>
                    </a:ext>
                  </a:extLst>
                </a:gridCol>
              </a:tblGrid>
              <a:tr h="2444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4618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GRU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 구조 설명 및 다른 모델과의 성능 비교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686363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데이터셋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주가 예측에 사용되는 데이터셋 유형 설명 및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00672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선택한 주식의 현재 가격 정보와 향후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일간의 예상 주가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23032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8FDB1C-CC6A-6EA6-79B9-3039A62DF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90450"/>
              </p:ext>
            </p:extLst>
          </p:nvPr>
        </p:nvGraphicFramePr>
        <p:xfrm>
          <a:off x="1160938" y="4643313"/>
          <a:ext cx="10142452" cy="2060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071">
                  <a:extLst>
                    <a:ext uri="{9D8B030D-6E8A-4147-A177-3AD203B41FA5}">
                      <a16:colId xmlns:a16="http://schemas.microsoft.com/office/drawing/2014/main" val="4029319460"/>
                    </a:ext>
                  </a:extLst>
                </a:gridCol>
                <a:gridCol w="7976381">
                  <a:extLst>
                    <a:ext uri="{9D8B030D-6E8A-4147-A177-3AD203B41FA5}">
                      <a16:colId xmlns:a16="http://schemas.microsoft.com/office/drawing/2014/main" val="1016430192"/>
                    </a:ext>
                  </a:extLst>
                </a:gridCol>
              </a:tblGrid>
              <a:tr h="33315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4618"/>
                  </a:ext>
                </a:extLst>
              </a:tr>
              <a:tr h="1146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주가 예측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선택한 카테고리에 따라 해당 주식의 현재 가격과 향후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일간의 예상 주가를 제공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요일별로 예측된 가격을 텍스트로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686363"/>
                  </a:ext>
                </a:extLst>
              </a:tr>
              <a:tr h="575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 메시지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매주 일정 시간에 예측 정보 제공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매주 일요일에 사용자에게 향후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일간의 예상 주가를 자동으로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0067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60F8D26-411C-51AC-7F56-B0878E485E98}"/>
              </a:ext>
            </a:extLst>
          </p:cNvPr>
          <p:cNvSpPr/>
          <p:nvPr/>
        </p:nvSpPr>
        <p:spPr>
          <a:xfrm>
            <a:off x="1160938" y="1383877"/>
            <a:ext cx="77312" cy="394419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804142-0CE1-5CAA-C2B3-49B00B1F4479}"/>
              </a:ext>
            </a:extLst>
          </p:cNvPr>
          <p:cNvSpPr/>
          <p:nvPr/>
        </p:nvSpPr>
        <p:spPr>
          <a:xfrm>
            <a:off x="1160938" y="4140928"/>
            <a:ext cx="77312" cy="394419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97953-C919-E986-2E28-6FADC8E84CA1}"/>
              </a:ext>
            </a:extLst>
          </p:cNvPr>
          <p:cNvSpPr txBox="1"/>
          <p:nvPr/>
        </p:nvSpPr>
        <p:spPr>
          <a:xfrm>
            <a:off x="1160938" y="1383877"/>
            <a:ext cx="956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Fin Sight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B233D-C9B7-D490-5568-6BD0C3C54144}"/>
              </a:ext>
            </a:extLst>
          </p:cNvPr>
          <p:cNvSpPr txBox="1"/>
          <p:nvPr/>
        </p:nvSpPr>
        <p:spPr>
          <a:xfrm>
            <a:off x="1238250" y="4140928"/>
            <a:ext cx="956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Fin Sight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C085E-9D16-4CB4-C287-12BCA125F451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860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976DF1A-1894-F1B6-6686-1C4B4DB34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07751"/>
              </p:ext>
            </p:extLst>
          </p:nvPr>
        </p:nvGraphicFramePr>
        <p:xfrm>
          <a:off x="640857" y="1079155"/>
          <a:ext cx="10775287" cy="5231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069">
                  <a:extLst>
                    <a:ext uri="{9D8B030D-6E8A-4147-A177-3AD203B41FA5}">
                      <a16:colId xmlns:a16="http://schemas.microsoft.com/office/drawing/2014/main" val="31096333"/>
                    </a:ext>
                  </a:extLst>
                </a:gridCol>
                <a:gridCol w="1722571">
                  <a:extLst>
                    <a:ext uri="{9D8B030D-6E8A-4147-A177-3AD203B41FA5}">
                      <a16:colId xmlns:a16="http://schemas.microsoft.com/office/drawing/2014/main" val="4029319460"/>
                    </a:ext>
                  </a:extLst>
                </a:gridCol>
                <a:gridCol w="4953237">
                  <a:extLst>
                    <a:ext uri="{9D8B030D-6E8A-4147-A177-3AD203B41FA5}">
                      <a16:colId xmlns:a16="http://schemas.microsoft.com/office/drawing/2014/main" val="1016430192"/>
                    </a:ext>
                  </a:extLst>
                </a:gridCol>
                <a:gridCol w="2828410">
                  <a:extLst>
                    <a:ext uri="{9D8B030D-6E8A-4147-A177-3AD203B41FA5}">
                      <a16:colId xmlns:a16="http://schemas.microsoft.com/office/drawing/2014/main" val="4165400714"/>
                    </a:ext>
                  </a:extLst>
                </a:gridCol>
              </a:tblGrid>
              <a:tr h="4152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기능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4618"/>
                  </a:ext>
                </a:extLst>
              </a:tr>
              <a:tr h="7651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데이터셋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GRU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 구조와 성능 설명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모델별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성능 비교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주가 예측에 사용되는 데이터셋의 주요 특성을 실제 데이터를 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활용한  다양한 차트와 그래프로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시각화하여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686363"/>
                  </a:ext>
                </a:extLst>
              </a:tr>
              <a:tr h="765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선택한 현재 주식의 가격 정보를 표시하고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향후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일간의 예상 주가를 그래프로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시각화하여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제공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다음 거래일의 예상 가격 변동을 강조하여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505"/>
                  </a:ext>
                </a:extLst>
              </a:tr>
              <a:tr h="19141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챗봇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주가 예측 제공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3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특정 주식을 선택하면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predict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함수 호출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3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선택한 주식의 현재 가격과 다음 주의 예상 주가 조회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30000"/>
                        </a:lnSpc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예상 주가는 월요일부터 금요일까지의 날짜와 함께 메시지로 제작되며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사용자에게 전송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00672"/>
                  </a:ext>
                </a:extLst>
              </a:tr>
              <a:tr h="765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 메시지 발송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요일과 시간에 자동으로 메시지를 전송하도록 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 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스케줄 설정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indent="-342900" algn="l" latinLnBrk="1">
                        <a:buAutoNum type="arabicPeriod" startAt="2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설정된 시간에 </a:t>
                      </a:r>
                      <a:r>
                        <a:rPr lang="en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send_weekly_predictions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함수가 호출되어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                      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 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주식의 현재 가격과 다음 주 예상 주가 조회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indent="-342900" algn="l" latinLnBrk="1">
                        <a:buAutoNum type="arabicPeriod" startAt="3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조회된 예상 주가는 사용자에게 메시지로 생성되어 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 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자동으로 전송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66214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ACD3AA-9E26-99F0-89E1-3B8E77A64841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120A44-59FF-AD87-DB34-412EA09CB58A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6DCD78-4C43-1E92-30A9-842EFAF68868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40181F6-DE5E-A7EC-90ED-1D68B5F5C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14" y="3084973"/>
            <a:ext cx="2706255" cy="1753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CF147C-5E79-1C63-7A4D-5059BD3BA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14" y="4977943"/>
            <a:ext cx="2706254" cy="12473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CB89D3-4594-584B-0DF7-6BE8FA4D4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914" y="1532791"/>
            <a:ext cx="2706254" cy="6759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F21CB3-E3A4-5969-36F4-437A2D06C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914" y="2290212"/>
            <a:ext cx="2706254" cy="681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E0D20B-B21C-9B7E-E172-0A1269C7C5D6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모듈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254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F2AFC2-BEAB-05AE-278F-F44A80D57A2E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9E4184-4F03-2969-C802-1411E3B03103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49D5D2-B451-4364-B6EC-86721ABD669B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0B264DCC-B81C-1780-5115-4C4AAC3A7F4D}"/>
              </a:ext>
            </a:extLst>
          </p:cNvPr>
          <p:cNvSpPr txBox="1">
            <a:spLocks/>
          </p:cNvSpPr>
          <p:nvPr/>
        </p:nvSpPr>
        <p:spPr>
          <a:xfrm>
            <a:off x="608813" y="99416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 Fin Sight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AB7B9-DE31-131E-DE01-48A4D5293E21}"/>
              </a:ext>
            </a:extLst>
          </p:cNvPr>
          <p:cNvSpPr txBox="1"/>
          <p:nvPr/>
        </p:nvSpPr>
        <p:spPr>
          <a:xfrm>
            <a:off x="1009148" y="1328760"/>
            <a:ext cx="10574038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스트림릿을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구현한 주가 예측 서비스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F85FE1-2F86-5042-03B7-25789530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91" y="1842567"/>
            <a:ext cx="4134712" cy="1922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0C0CC9-4ABB-C265-EA73-82DF2C30F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91" y="4392507"/>
            <a:ext cx="4083114" cy="1922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791EF1-F3F0-A51F-B501-7BADC09E4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983" y="1829909"/>
            <a:ext cx="4813538" cy="1922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B6C9F1-B117-A1A7-5E12-0FCE7B9C6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984" y="4388501"/>
            <a:ext cx="4813538" cy="19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58AA29-8C51-0006-159A-7BBC10D5A4D6}"/>
              </a:ext>
            </a:extLst>
          </p:cNvPr>
          <p:cNvSpPr/>
          <p:nvPr/>
        </p:nvSpPr>
        <p:spPr>
          <a:xfrm flipH="1">
            <a:off x="1238803" y="3853469"/>
            <a:ext cx="45719" cy="271506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FBC871-387A-47E2-A49C-50EC8B89B6C9}"/>
              </a:ext>
            </a:extLst>
          </p:cNvPr>
          <p:cNvSpPr txBox="1"/>
          <p:nvPr/>
        </p:nvSpPr>
        <p:spPr>
          <a:xfrm flipH="1">
            <a:off x="1284522" y="3819945"/>
            <a:ext cx="834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 화면 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76641A-ED4A-A4D8-AFDB-8BBB4E67B96D}"/>
              </a:ext>
            </a:extLst>
          </p:cNvPr>
          <p:cNvSpPr/>
          <p:nvPr/>
        </p:nvSpPr>
        <p:spPr>
          <a:xfrm flipH="1">
            <a:off x="1238804" y="6366389"/>
            <a:ext cx="45719" cy="271506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88312-0023-B365-30EA-82E09D6C7519}"/>
              </a:ext>
            </a:extLst>
          </p:cNvPr>
          <p:cNvSpPr txBox="1"/>
          <p:nvPr/>
        </p:nvSpPr>
        <p:spPr>
          <a:xfrm flipH="1">
            <a:off x="1284522" y="6332865"/>
            <a:ext cx="1482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 소개 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C74A29-7BDA-A08C-78CE-06C17F98D60D}"/>
              </a:ext>
            </a:extLst>
          </p:cNvPr>
          <p:cNvSpPr/>
          <p:nvPr/>
        </p:nvSpPr>
        <p:spPr>
          <a:xfrm flipH="1">
            <a:off x="6378839" y="3842577"/>
            <a:ext cx="45719" cy="271506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AB87F4-16C1-60F3-8416-F78DF6E88A1B}"/>
              </a:ext>
            </a:extLst>
          </p:cNvPr>
          <p:cNvSpPr txBox="1"/>
          <p:nvPr/>
        </p:nvSpPr>
        <p:spPr>
          <a:xfrm flipH="1">
            <a:off x="6424558" y="3809053"/>
            <a:ext cx="1447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소개 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66803-6AB9-B006-A51F-7191A7155916}"/>
              </a:ext>
            </a:extLst>
          </p:cNvPr>
          <p:cNvSpPr/>
          <p:nvPr/>
        </p:nvSpPr>
        <p:spPr>
          <a:xfrm flipH="1">
            <a:off x="6371082" y="6416416"/>
            <a:ext cx="45719" cy="271506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587F75-7B13-404D-17DB-AE2B55A79497}"/>
              </a:ext>
            </a:extLst>
          </p:cNvPr>
          <p:cNvSpPr txBox="1"/>
          <p:nvPr/>
        </p:nvSpPr>
        <p:spPr>
          <a:xfrm flipH="1">
            <a:off x="6416801" y="6382892"/>
            <a:ext cx="1382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주가 예측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53AB4-44AC-3277-0159-891932A88AB5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0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F2AFC2-BEAB-05AE-278F-F44A80D57A2E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9E4184-4F03-2969-C802-1411E3B03103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49D5D2-B451-4364-B6EC-86721ABD669B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85A16B0-BF02-8F8B-062A-F137CBA39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1" y="4017739"/>
            <a:ext cx="3419940" cy="1717569"/>
          </a:xfrm>
          <a:prstGeom prst="rect">
            <a:avLst/>
          </a:prstGeom>
        </p:spPr>
      </p:pic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4E9CFF2-1CF2-C4E1-2521-A5BED2A3A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1" y="1888626"/>
            <a:ext cx="3419940" cy="2421197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4432290-05ED-177A-135E-41969A7B8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59" y="3334558"/>
            <a:ext cx="3419940" cy="2394524"/>
          </a:xfrm>
          <a:prstGeom prst="rect">
            <a:avLst/>
          </a:prstGeom>
        </p:spPr>
      </p:pic>
      <p:pic>
        <p:nvPicPr>
          <p:cNvPr id="10" name="그림 9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3A1AE7D-F2CE-DA72-8C6F-EFCD34435A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1"/>
          <a:stretch/>
        </p:blipFill>
        <p:spPr>
          <a:xfrm>
            <a:off x="8149695" y="1888626"/>
            <a:ext cx="3360289" cy="384045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A56627-67B7-8645-4F56-14BD2A022634}"/>
              </a:ext>
            </a:extLst>
          </p:cNvPr>
          <p:cNvSpPr/>
          <p:nvPr/>
        </p:nvSpPr>
        <p:spPr>
          <a:xfrm>
            <a:off x="797979" y="5924588"/>
            <a:ext cx="77312" cy="394419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00C983-7568-7531-C15C-A50F87869FFB}"/>
              </a:ext>
            </a:extLst>
          </p:cNvPr>
          <p:cNvSpPr txBox="1"/>
          <p:nvPr/>
        </p:nvSpPr>
        <p:spPr>
          <a:xfrm>
            <a:off x="875292" y="5924588"/>
            <a:ext cx="287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주가 예측 제공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0D0367-B00A-4799-4118-3139CC78E95D}"/>
              </a:ext>
            </a:extLst>
          </p:cNvPr>
          <p:cNvSpPr/>
          <p:nvPr/>
        </p:nvSpPr>
        <p:spPr>
          <a:xfrm>
            <a:off x="8245229" y="5952476"/>
            <a:ext cx="77312" cy="394419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A4499D-D899-8BB1-C86E-7D2111495B0E}"/>
              </a:ext>
            </a:extLst>
          </p:cNvPr>
          <p:cNvSpPr txBox="1"/>
          <p:nvPr/>
        </p:nvSpPr>
        <p:spPr>
          <a:xfrm>
            <a:off x="8322542" y="5952476"/>
            <a:ext cx="287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메시지 발송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BD44B84-A845-4E1F-B50F-748007BCABAD}"/>
              </a:ext>
            </a:extLst>
          </p:cNvPr>
          <p:cNvSpPr txBox="1">
            <a:spLocks/>
          </p:cNvSpPr>
          <p:nvPr/>
        </p:nvSpPr>
        <p:spPr>
          <a:xfrm>
            <a:off x="608813" y="99416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 Fin Sight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봇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0EBBB-92AB-3377-CC93-2EC4BCFDBCD8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38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2AF5CF-6EFC-B6C5-8733-F1E61728B1E6}"/>
              </a:ext>
            </a:extLst>
          </p:cNvPr>
          <p:cNvSpPr/>
          <p:nvPr/>
        </p:nvSpPr>
        <p:spPr>
          <a:xfrm>
            <a:off x="466599" y="1321218"/>
            <a:ext cx="3531920" cy="5055099"/>
          </a:xfrm>
          <a:prstGeom prst="roundRect">
            <a:avLst>
              <a:gd name="adj" fmla="val 6053"/>
            </a:avLst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97978197-57F9-8A27-20CA-7F6F5D220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460" y="1928698"/>
            <a:ext cx="2955392" cy="2591322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altLang="ko-KR" sz="2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I. </a:t>
            </a:r>
            <a:r>
              <a:rPr lang="ko-KR" altLang="en-US" sz="2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endParaRPr lang="en-US" altLang="ko-KR" sz="2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en-US" altLang="ko-KR" sz="1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 배경 및 필요성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759C6A3-1BE8-13D1-EC3B-ACBA26AEA29D}"/>
              </a:ext>
            </a:extLst>
          </p:cNvPr>
          <p:cNvSpPr/>
          <p:nvPr/>
        </p:nvSpPr>
        <p:spPr>
          <a:xfrm>
            <a:off x="4330040" y="1321218"/>
            <a:ext cx="3531920" cy="5055099"/>
          </a:xfrm>
          <a:prstGeom prst="roundRect">
            <a:avLst>
              <a:gd name="adj" fmla="val 6053"/>
            </a:avLst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402A471E-FFEB-D545-FF03-156405CCA8BE}"/>
              </a:ext>
            </a:extLst>
          </p:cNvPr>
          <p:cNvSpPr txBox="1">
            <a:spLocks/>
          </p:cNvSpPr>
          <p:nvPr/>
        </p:nvSpPr>
        <p:spPr>
          <a:xfrm>
            <a:off x="4740776" y="1928698"/>
            <a:ext cx="2823008" cy="3724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endParaRPr lang="en-US" altLang="ko-KR" sz="2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en-US" altLang="ko-KR" sz="1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</a:t>
            </a:r>
            <a:r>
              <a:rPr lang="en-US" altLang="ko-KR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 분리</a:t>
            </a:r>
            <a:endParaRPr lang="en-US" altLang="ko-KR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종목 선정</a:t>
            </a:r>
            <a:endParaRPr lang="en-US" altLang="ko-KR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주가 예측 모델 구현</a:t>
            </a:r>
            <a:endParaRPr lang="en-US" altLang="ko-KR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85800" lvl="1" indent="-228600" algn="l">
              <a:lnSpc>
                <a:spcPct val="110000"/>
              </a:lnSpc>
              <a:buAutoNum type="arabicParenBoth"/>
            </a:pPr>
            <a:r>
              <a:rPr lang="ko-KR" altLang="en-US" sz="1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구성</a:t>
            </a:r>
            <a:endParaRPr lang="en-US" altLang="ko-KR" sz="1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85800" lvl="1" indent="-228600" algn="l">
              <a:lnSpc>
                <a:spcPct val="110000"/>
              </a:lnSpc>
              <a:buAutoNum type="arabicParenBoth"/>
            </a:pPr>
            <a:r>
              <a:rPr lang="ko-KR" altLang="en-US" sz="1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플로우</a:t>
            </a:r>
            <a:endParaRPr lang="en-US" altLang="ko-KR" sz="1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85800" lvl="1" indent="-228600" algn="l">
              <a:lnSpc>
                <a:spcPct val="110000"/>
              </a:lnSpc>
              <a:buAutoNum type="arabicParenBoth"/>
            </a:pPr>
            <a:r>
              <a:rPr lang="ko-KR" altLang="en-US" sz="1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종목별 최적 모델 결과</a:t>
            </a:r>
            <a:endParaRPr lang="en-US" altLang="ko-KR" sz="1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85800" lvl="1" indent="-228600" algn="l">
              <a:lnSpc>
                <a:spcPct val="110000"/>
              </a:lnSpc>
              <a:buAutoNum type="arabicParenBoth"/>
            </a:pPr>
            <a:r>
              <a:rPr lang="ko-KR" altLang="en-US" sz="1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 튜닝</a:t>
            </a:r>
            <a:endParaRPr lang="en-US" altLang="ko-KR" sz="1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85800" lvl="1" indent="-228600" algn="l">
              <a:lnSpc>
                <a:spcPct val="110000"/>
              </a:lnSpc>
              <a:buAutoNum type="arabicParenBoth"/>
            </a:pPr>
            <a:r>
              <a:rPr lang="ko-KR" altLang="en-US" sz="1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6E1AE8E-5090-4E74-E927-12545B6CA9E3}"/>
              </a:ext>
            </a:extLst>
          </p:cNvPr>
          <p:cNvSpPr/>
          <p:nvPr/>
        </p:nvSpPr>
        <p:spPr>
          <a:xfrm>
            <a:off x="8234528" y="1321218"/>
            <a:ext cx="3531920" cy="5055099"/>
          </a:xfrm>
          <a:prstGeom prst="roundRect">
            <a:avLst>
              <a:gd name="adj" fmla="val 6053"/>
            </a:avLst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E7664A58-4F5B-71BA-6ABB-B15346E24BA5}"/>
              </a:ext>
            </a:extLst>
          </p:cNvPr>
          <p:cNvSpPr txBox="1">
            <a:spLocks/>
          </p:cNvSpPr>
          <p:nvPr/>
        </p:nvSpPr>
        <p:spPr>
          <a:xfrm>
            <a:off x="8930889" y="1928698"/>
            <a:ext cx="2349780" cy="4176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III. </a:t>
            </a:r>
            <a:r>
              <a:rPr lang="ko-KR" altLang="en-US" sz="2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endParaRPr lang="en-US" altLang="ko-KR" sz="2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en-US" altLang="ko-KR" sz="1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소개</a:t>
            </a:r>
            <a:endParaRPr lang="en-US" altLang="ko-KR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en-US" altLang="ko-KR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lang="en-US" altLang="ko-KR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  <a:endParaRPr lang="en-US" altLang="ko-KR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 서비스</a:t>
            </a:r>
            <a:endParaRPr lang="en-US" altLang="ko-KR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  <a:endParaRPr lang="en-US" altLang="ko-KR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 및 장점</a:t>
            </a:r>
            <a:endParaRPr lang="en-US" altLang="ko-KR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lang="en-US" altLang="ko-KR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비즈니스</a:t>
            </a:r>
            <a:endParaRPr lang="en-US" altLang="ko-KR" sz="1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4F0CBD-7060-1DFC-3A52-362595255120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7DBED33-B554-0D9D-3864-4079F2E6EDDA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0A70F72-97AE-C7C3-4D0A-52915547D9DD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F13D79D-8161-FDF5-E238-0F062A9D7F7E}"/>
              </a:ext>
            </a:extLst>
          </p:cNvPr>
          <p:cNvCxnSpPr/>
          <p:nvPr/>
        </p:nvCxnSpPr>
        <p:spPr>
          <a:xfrm>
            <a:off x="9054297" y="2427137"/>
            <a:ext cx="129844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BFA6D7F-44A2-E17A-6624-F55BF973C075}"/>
              </a:ext>
            </a:extLst>
          </p:cNvPr>
          <p:cNvCxnSpPr>
            <a:cxnSpLocks/>
          </p:cNvCxnSpPr>
          <p:nvPr/>
        </p:nvCxnSpPr>
        <p:spPr>
          <a:xfrm>
            <a:off x="4855613" y="2422360"/>
            <a:ext cx="220558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2124226-4DD3-B1EF-B773-04DD4BA3E384}"/>
              </a:ext>
            </a:extLst>
          </p:cNvPr>
          <p:cNvCxnSpPr>
            <a:cxnSpLocks/>
          </p:cNvCxnSpPr>
          <p:nvPr/>
        </p:nvCxnSpPr>
        <p:spPr>
          <a:xfrm>
            <a:off x="930174" y="2427136"/>
            <a:ext cx="24146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32420B4-1A03-746A-0BD6-B6F344E4D34E}"/>
              </a:ext>
            </a:extLst>
          </p:cNvPr>
          <p:cNvSpPr txBox="1"/>
          <p:nvPr/>
        </p:nvSpPr>
        <p:spPr>
          <a:xfrm>
            <a:off x="242487" y="266399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799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8D13CE7-B1DA-C85A-6263-21F9E8E13AB8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74223B9-DB09-B324-5788-92BDAAAC99C3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1141848-D45B-7A58-0D56-B419FA5600AF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C65718-C4A2-9A5A-DBA5-17643F7C4AD1}"/>
              </a:ext>
            </a:extLst>
          </p:cNvPr>
          <p:cNvGrpSpPr/>
          <p:nvPr/>
        </p:nvGrpSpPr>
        <p:grpSpPr>
          <a:xfrm>
            <a:off x="1658203" y="2952367"/>
            <a:ext cx="8875594" cy="1574783"/>
            <a:chOff x="1658203" y="1426738"/>
            <a:chExt cx="8875594" cy="97695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33C6D26-C9F0-FACE-DE21-5CA0E05F6D8D}"/>
                </a:ext>
              </a:extLst>
            </p:cNvPr>
            <p:cNvSpPr/>
            <p:nvPr/>
          </p:nvSpPr>
          <p:spPr>
            <a:xfrm>
              <a:off x="1658203" y="1426738"/>
              <a:ext cx="8875594" cy="976952"/>
            </a:xfrm>
            <a:prstGeom prst="roundRect">
              <a:avLst>
                <a:gd name="adj" fmla="val 11987"/>
              </a:avLst>
            </a:prstGeom>
            <a:solidFill>
              <a:srgbClr val="161A2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AD277C-CF8B-8ECB-BA39-E38182858109}"/>
                </a:ext>
              </a:extLst>
            </p:cNvPr>
            <p:cNvSpPr txBox="1"/>
            <p:nvPr/>
          </p:nvSpPr>
          <p:spPr>
            <a:xfrm>
              <a:off x="3014836" y="1561984"/>
              <a:ext cx="6162328" cy="7064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“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주식 투자자를 위한 주가 예측 서비스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”</a:t>
              </a: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웹 서비스  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텔레그램 챗봇 서비스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321FB2-0020-3F9F-4D69-0A88174F1D29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 시연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593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C2805D-CFD9-94DE-932E-94DD566443FE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F475154-FA89-E6DF-395E-66DF5F70B625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589BD3E-1034-ECA5-D57A-44A2FE06C8EC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3E1FC9-FED8-2CD8-8027-0D21D5F5616E}"/>
              </a:ext>
            </a:extLst>
          </p:cNvPr>
          <p:cNvSpPr/>
          <p:nvPr/>
        </p:nvSpPr>
        <p:spPr>
          <a:xfrm>
            <a:off x="6465719" y="2530812"/>
            <a:ext cx="5277590" cy="12685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웹과 챗봇 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가지의 플랫폼을 통해 손쉽게 접근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있어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언제 어디서나 주가 예측 서비스를 이용 가능함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D24BA5-403F-DDF1-A2DF-87334C830BE7}"/>
              </a:ext>
            </a:extLst>
          </p:cNvPr>
          <p:cNvGrpSpPr/>
          <p:nvPr/>
        </p:nvGrpSpPr>
        <p:grpSpPr>
          <a:xfrm>
            <a:off x="5726282" y="1429483"/>
            <a:ext cx="1481328" cy="1481328"/>
            <a:chOff x="6371082" y="3497374"/>
            <a:chExt cx="1481328" cy="148132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F73538F-AFCD-3EEF-5F8C-B126D09FA870}"/>
                </a:ext>
              </a:extLst>
            </p:cNvPr>
            <p:cNvSpPr/>
            <p:nvPr/>
          </p:nvSpPr>
          <p:spPr>
            <a:xfrm>
              <a:off x="6371082" y="3497374"/>
              <a:ext cx="1481328" cy="1481328"/>
            </a:xfrm>
            <a:prstGeom prst="ellipse">
              <a:avLst/>
            </a:prstGeom>
            <a:solidFill>
              <a:srgbClr val="161A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E7490D-53CC-C3FC-6BC8-445F6C6D889C}"/>
                </a:ext>
              </a:extLst>
            </p:cNvPr>
            <p:cNvSpPr txBox="1"/>
            <p:nvPr/>
          </p:nvSpPr>
          <p:spPr>
            <a:xfrm>
              <a:off x="6704422" y="4004095"/>
              <a:ext cx="814647" cy="46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접근성</a:t>
              </a:r>
              <a:endPara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50874E-6F0D-BAFA-8E30-63D50FDD6703}"/>
              </a:ext>
            </a:extLst>
          </p:cNvPr>
          <p:cNvSpPr/>
          <p:nvPr/>
        </p:nvSpPr>
        <p:spPr>
          <a:xfrm>
            <a:off x="6329832" y="5068201"/>
            <a:ext cx="5277590" cy="12685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챗봇으로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직관적이고 사용자 친화적인 인터페이스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제공하고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자동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발송 기능으로 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편의 증가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D6ABAA-DB31-0169-8ECC-2AEECCFC125D}"/>
              </a:ext>
            </a:extLst>
          </p:cNvPr>
          <p:cNvSpPr/>
          <p:nvPr/>
        </p:nvSpPr>
        <p:spPr>
          <a:xfrm>
            <a:off x="257030" y="3512153"/>
            <a:ext cx="5277590" cy="12685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종목별로 최적화된 모델과 데이터셋으로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사용자에게 보다 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정확하고 신뢰성 높은 주가 예측 정보를 제공</a:t>
            </a:r>
            <a:r>
              <a:rPr lang="en-US" altLang="ko-KR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0FB74D9-7344-06BD-D5E8-D677742A5D77}"/>
              </a:ext>
            </a:extLst>
          </p:cNvPr>
          <p:cNvGrpSpPr/>
          <p:nvPr/>
        </p:nvGrpSpPr>
        <p:grpSpPr>
          <a:xfrm>
            <a:off x="5726282" y="3943538"/>
            <a:ext cx="1481328" cy="1481328"/>
            <a:chOff x="4057536" y="3497374"/>
            <a:chExt cx="1481328" cy="148132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2833519-C912-A00D-56B1-24EA6BE8C2BB}"/>
                </a:ext>
              </a:extLst>
            </p:cNvPr>
            <p:cNvSpPr/>
            <p:nvPr/>
          </p:nvSpPr>
          <p:spPr>
            <a:xfrm>
              <a:off x="4057536" y="3497374"/>
              <a:ext cx="1481328" cy="1481328"/>
            </a:xfrm>
            <a:prstGeom prst="ellipse">
              <a:avLst/>
            </a:prstGeom>
            <a:solidFill>
              <a:srgbClr val="161A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1FBD46-BC4F-1B12-63B5-6FBCD3CA40D1}"/>
                </a:ext>
              </a:extLst>
            </p:cNvPr>
            <p:cNvSpPr txBox="1"/>
            <p:nvPr/>
          </p:nvSpPr>
          <p:spPr>
            <a:xfrm>
              <a:off x="4390876" y="4004095"/>
              <a:ext cx="814647" cy="46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편리성</a:t>
              </a:r>
              <a:endPara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4BDA450-140D-9B53-7477-48252EE4A19F}"/>
              </a:ext>
            </a:extLst>
          </p:cNvPr>
          <p:cNvGrpSpPr/>
          <p:nvPr/>
        </p:nvGrpSpPr>
        <p:grpSpPr>
          <a:xfrm>
            <a:off x="4441622" y="2519585"/>
            <a:ext cx="1502334" cy="1481328"/>
            <a:chOff x="5192434" y="2016046"/>
            <a:chExt cx="1502334" cy="14813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662BAE9-FD2D-A6E3-BD1A-A7C18FFE30D9}"/>
                </a:ext>
              </a:extLst>
            </p:cNvPr>
            <p:cNvSpPr/>
            <p:nvPr/>
          </p:nvSpPr>
          <p:spPr>
            <a:xfrm>
              <a:off x="5202936" y="2016046"/>
              <a:ext cx="1481328" cy="1481328"/>
            </a:xfrm>
            <a:prstGeom prst="ellipse">
              <a:avLst/>
            </a:prstGeom>
            <a:solidFill>
              <a:srgbClr val="161A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36E289-A947-794D-2BFD-028C87117448}"/>
                </a:ext>
              </a:extLst>
            </p:cNvPr>
            <p:cNvSpPr txBox="1"/>
            <p:nvPr/>
          </p:nvSpPr>
          <p:spPr>
            <a:xfrm>
              <a:off x="5192434" y="2311960"/>
              <a:ext cx="1502334" cy="883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종목별 맞춤형</a:t>
              </a:r>
              <a:endPara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예측</a:t>
              </a:r>
              <a:endPara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07FD31-1A5B-3B98-2C91-FEC5D732055C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 및 장점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801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91D18-10D1-39FB-BF23-E3A116854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32" y="299906"/>
            <a:ext cx="6343935" cy="564851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/>
              <a:t>III. </a:t>
            </a:r>
            <a:r>
              <a:rPr lang="ko-KR" altLang="en-US" sz="3200" b="1" dirty="0"/>
              <a:t>솔루션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D16578-8FF3-33F9-A272-839E9AB044B9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7243E0-F8DC-59A3-A7ED-C6580523335E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075E8E-C27A-2F2D-9605-4692ECBE79FA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72641F-B088-CAEE-23BA-8F92D3DEC5D8}"/>
              </a:ext>
            </a:extLst>
          </p:cNvPr>
          <p:cNvGrpSpPr/>
          <p:nvPr/>
        </p:nvGrpSpPr>
        <p:grpSpPr>
          <a:xfrm>
            <a:off x="1288389" y="1825783"/>
            <a:ext cx="9615222" cy="2026450"/>
            <a:chOff x="1658203" y="1426738"/>
            <a:chExt cx="8875594" cy="97695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DFC3EBA-E07F-8C34-A7B7-7B550BA4E254}"/>
                </a:ext>
              </a:extLst>
            </p:cNvPr>
            <p:cNvSpPr/>
            <p:nvPr/>
          </p:nvSpPr>
          <p:spPr>
            <a:xfrm>
              <a:off x="1658203" y="1426738"/>
              <a:ext cx="8875594" cy="976952"/>
            </a:xfrm>
            <a:prstGeom prst="roundRect">
              <a:avLst>
                <a:gd name="adj" fmla="val 11987"/>
              </a:avLst>
            </a:prstGeom>
            <a:solidFill>
              <a:srgbClr val="161A2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1F905E-8D20-A673-3503-28F11DE3589C}"/>
                </a:ext>
              </a:extLst>
            </p:cNvPr>
            <p:cNvSpPr txBox="1"/>
            <p:nvPr/>
          </p:nvSpPr>
          <p:spPr>
            <a:xfrm>
              <a:off x="1658203" y="1492335"/>
              <a:ext cx="8875594" cy="8457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투자 결정 도움</a:t>
              </a:r>
              <a:endParaRPr lang="en-US" altLang="ko-KR" sz="32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종목별 최적화된 모델을 사용하여</a:t>
              </a:r>
              <a:endPara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사용자의 투자 결정에 도움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9A12C5-6CE9-4B46-DC89-916EFDB3AFCD}"/>
              </a:ext>
            </a:extLst>
          </p:cNvPr>
          <p:cNvGrpSpPr/>
          <p:nvPr/>
        </p:nvGrpSpPr>
        <p:grpSpPr>
          <a:xfrm>
            <a:off x="1288388" y="4110606"/>
            <a:ext cx="9627746" cy="2392482"/>
            <a:chOff x="1658203" y="1426738"/>
            <a:chExt cx="8887156" cy="97695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4CBA607-40D9-0293-1AFE-291DD5420A64}"/>
                </a:ext>
              </a:extLst>
            </p:cNvPr>
            <p:cNvSpPr/>
            <p:nvPr/>
          </p:nvSpPr>
          <p:spPr>
            <a:xfrm>
              <a:off x="1658203" y="1426738"/>
              <a:ext cx="8875594" cy="976952"/>
            </a:xfrm>
            <a:prstGeom prst="roundRect">
              <a:avLst>
                <a:gd name="adj" fmla="val 11987"/>
              </a:avLst>
            </a:prstGeom>
            <a:solidFill>
              <a:srgbClr val="161A2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03C68A-0A28-91B2-9FA3-2AD43BBAB501}"/>
                </a:ext>
              </a:extLst>
            </p:cNvPr>
            <p:cNvSpPr txBox="1"/>
            <p:nvPr/>
          </p:nvSpPr>
          <p:spPr>
            <a:xfrm>
              <a:off x="1669765" y="1557032"/>
              <a:ext cx="8875594" cy="7163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만족도 증가</a:t>
              </a:r>
              <a:endParaRPr lang="en-US" altLang="ko-KR" sz="32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챗봇과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자동화된 주가 예측 메시지 발송 기능을 통해 </a:t>
              </a: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사용자에게 높은 편리성을 제공하여 서비스 만족도 증가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45E50D-E72A-FCDF-A7B5-116DE199496C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965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AEF894-32E8-7C0D-6A04-2ABC4D0D32EB}"/>
              </a:ext>
            </a:extLst>
          </p:cNvPr>
          <p:cNvSpPr/>
          <p:nvPr/>
        </p:nvSpPr>
        <p:spPr>
          <a:xfrm>
            <a:off x="3108960" y="3092308"/>
            <a:ext cx="7571232" cy="1124712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37D520-F6D9-DF4D-A488-3FA870AFD49E}"/>
              </a:ext>
            </a:extLst>
          </p:cNvPr>
          <p:cNvSpPr/>
          <p:nvPr/>
        </p:nvSpPr>
        <p:spPr>
          <a:xfrm>
            <a:off x="3108960" y="4774804"/>
            <a:ext cx="7571232" cy="1124712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9F42C86-4021-C15E-BE69-A3FF44C7865D}"/>
              </a:ext>
            </a:extLst>
          </p:cNvPr>
          <p:cNvSpPr/>
          <p:nvPr/>
        </p:nvSpPr>
        <p:spPr>
          <a:xfrm>
            <a:off x="1260333" y="1320010"/>
            <a:ext cx="1481328" cy="1481328"/>
          </a:xfrm>
          <a:prstGeom prst="ellipse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A536F-9917-5CFD-F73F-8CB270052ECD}"/>
              </a:ext>
            </a:extLst>
          </p:cNvPr>
          <p:cNvSpPr txBox="1"/>
          <p:nvPr/>
        </p:nvSpPr>
        <p:spPr>
          <a:xfrm>
            <a:off x="1378070" y="1651209"/>
            <a:ext cx="1245854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수익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비용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9E5E219-C042-1FCD-25A9-9A7E61905884}"/>
              </a:ext>
            </a:extLst>
          </p:cNvPr>
          <p:cNvSpPr/>
          <p:nvPr/>
        </p:nvSpPr>
        <p:spPr>
          <a:xfrm>
            <a:off x="1260333" y="2938498"/>
            <a:ext cx="1481328" cy="148132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91ACB-76B0-5B4D-4FB9-46B615F56567}"/>
              </a:ext>
            </a:extLst>
          </p:cNvPr>
          <p:cNvSpPr txBox="1"/>
          <p:nvPr/>
        </p:nvSpPr>
        <p:spPr>
          <a:xfrm>
            <a:off x="1408525" y="3237470"/>
            <a:ext cx="1184941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및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가치 제안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04B88DD-6B07-0E42-E218-A8731542085C}"/>
              </a:ext>
            </a:extLst>
          </p:cNvPr>
          <p:cNvSpPr/>
          <p:nvPr/>
        </p:nvSpPr>
        <p:spPr>
          <a:xfrm>
            <a:off x="1260333" y="4639282"/>
            <a:ext cx="1481328" cy="148132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76A0D-7437-7070-0D42-7F7AD8D6424A}"/>
              </a:ext>
            </a:extLst>
          </p:cNvPr>
          <p:cNvSpPr txBox="1"/>
          <p:nvPr/>
        </p:nvSpPr>
        <p:spPr>
          <a:xfrm>
            <a:off x="1402113" y="4824970"/>
            <a:ext cx="1245854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활동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9E66C1-CAD3-FD22-AE86-1D374B0413E2}"/>
              </a:ext>
            </a:extLst>
          </p:cNvPr>
          <p:cNvSpPr/>
          <p:nvPr/>
        </p:nvSpPr>
        <p:spPr>
          <a:xfrm>
            <a:off x="3108960" y="1473820"/>
            <a:ext cx="7571232" cy="1124712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101FC3-BCA5-C9A9-EDD4-A05A60CB00EC}"/>
              </a:ext>
            </a:extLst>
          </p:cNvPr>
          <p:cNvSpPr txBox="1"/>
          <p:nvPr/>
        </p:nvSpPr>
        <p:spPr>
          <a:xfrm>
            <a:off x="3201162" y="1428694"/>
            <a:ext cx="7386828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 구조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제공 </a:t>
            </a:r>
            <a:r>
              <a:rPr lang="en-US" altLang="ko-KR" sz="24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결과 및 구현 모델</a:t>
            </a:r>
            <a:r>
              <a:rPr lang="en-US" altLang="ko-KR" sz="24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lvl="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유지 보수 비용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F2AFC2-BEAB-05AE-278F-F44A80D57A2E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9E4184-4F03-2969-C802-1411E3B03103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49D5D2-B451-4364-B6EC-86721ABD669B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FDA8E3-8A77-8FBA-DE08-2B6DDBD12E17}"/>
              </a:ext>
            </a:extLst>
          </p:cNvPr>
          <p:cNvSpPr txBox="1"/>
          <p:nvPr/>
        </p:nvSpPr>
        <p:spPr>
          <a:xfrm>
            <a:off x="3201162" y="3055986"/>
            <a:ext cx="7386828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 투자자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자산 관리자 등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lvl="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가치 제안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 결정 지원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2D2C5-5375-C5E8-6CC7-ABB260FEB907}"/>
              </a:ext>
            </a:extLst>
          </p:cNvPr>
          <p:cNvSpPr txBox="1"/>
          <p:nvPr/>
        </p:nvSpPr>
        <p:spPr>
          <a:xfrm>
            <a:off x="3201162" y="4737094"/>
            <a:ext cx="7386828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활동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처리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운영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lvl="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자원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모델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 관리자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9E4A0-9B58-3DE7-F0B3-65668755E36F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비즈니스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83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C5F2FB8-43CB-A593-B52B-9FB2F1FAB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32" y="299906"/>
            <a:ext cx="4358185" cy="564851"/>
          </a:xfrm>
        </p:spPr>
        <p:txBody>
          <a:bodyPr>
            <a:noAutofit/>
          </a:bodyPr>
          <a:lstStyle/>
          <a:p>
            <a:pPr algn="l"/>
            <a:r>
              <a:rPr lang="ko-KR" altLang="en-US" sz="3200" b="1" dirty="0"/>
              <a:t>참고문헌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63835D-FD97-F09D-613A-FDE0763BEF47}"/>
              </a:ext>
            </a:extLst>
          </p:cNvPr>
          <p:cNvSpPr txBox="1">
            <a:spLocks/>
          </p:cNvSpPr>
          <p:nvPr/>
        </p:nvSpPr>
        <p:spPr>
          <a:xfrm>
            <a:off x="561832" y="299906"/>
            <a:ext cx="6343935" cy="5648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/>
              <a:t>III. </a:t>
            </a:r>
            <a:r>
              <a:rPr lang="ko-KR" altLang="en-US" sz="3200" b="1"/>
              <a:t>솔루션</a:t>
            </a:r>
            <a:endParaRPr lang="ko-KR" altLang="en-US" sz="32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8DE22F-F583-5AD2-D1A3-7C0D993B04A6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3826D8-CF5A-7814-9AD5-A6FAFC27E01B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04F69-6AA7-D237-7CDC-107CBEA1C8A6}"/>
              </a:ext>
            </a:extLst>
          </p:cNvPr>
          <p:cNvSpPr txBox="1"/>
          <p:nvPr/>
        </p:nvSpPr>
        <p:spPr>
          <a:xfrm>
            <a:off x="276606" y="328785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참고문헌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C5A4A8-E389-F5C4-BFDF-353B102F7B20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294715-3582-390A-F248-0FB3EEC0FA75}"/>
              </a:ext>
            </a:extLst>
          </p:cNvPr>
          <p:cNvSpPr txBox="1"/>
          <p:nvPr/>
        </p:nvSpPr>
        <p:spPr>
          <a:xfrm>
            <a:off x="557738" y="2437157"/>
            <a:ext cx="11076523" cy="308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‘주가 예측을 위한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Learning: LSTM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모델’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이정렬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구명완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LSTM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주가 예측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금리를 중심으로’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김은솔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전재기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‘기술 분석과 환경요소를 이용한 주가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예측률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향상을 위한 딥러닝 병렬 모델’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황주훈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김창복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‘감정분석과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GRU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기반의 주가지수 예측 및 분석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코스피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에너지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화학을 중심으로’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양혁진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최종민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박찬정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070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92393D5-861E-53BA-97A9-725CD7416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5927" y="3225350"/>
            <a:ext cx="1549021" cy="407300"/>
          </a:xfrm>
        </p:spPr>
        <p:txBody>
          <a:bodyPr>
            <a:noAutofit/>
          </a:bodyPr>
          <a:lstStyle/>
          <a:p>
            <a:pPr algn="l"/>
            <a: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3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04B7DB-6035-3E20-2073-3561C2AD14B6}"/>
              </a:ext>
            </a:extLst>
          </p:cNvPr>
          <p:cNvSpPr/>
          <p:nvPr/>
        </p:nvSpPr>
        <p:spPr>
          <a:xfrm>
            <a:off x="2670411" y="1385590"/>
            <a:ext cx="6851177" cy="830631"/>
          </a:xfrm>
          <a:prstGeom prst="round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 별 주가 예측 모델 구현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endParaRPr lang="ko-KR" altLang="en-US" sz="2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08C983-357B-5695-E2A3-F750CE19146A}"/>
              </a:ext>
            </a:extLst>
          </p:cNvPr>
          <p:cNvSpPr/>
          <p:nvPr/>
        </p:nvSpPr>
        <p:spPr>
          <a:xfrm>
            <a:off x="1097507" y="3504199"/>
            <a:ext cx="9996985" cy="830631"/>
          </a:xfrm>
          <a:prstGeom prst="roundRect">
            <a:avLst>
              <a:gd name="adj" fmla="val 0"/>
            </a:avLst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1.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예측의 중요성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오랜 기간 연구되었으며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금융 시장에서 투자 전략의 핵심 도구임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6D905F8-C951-CE6D-2342-D408D2F8FA53}"/>
              </a:ext>
            </a:extLst>
          </p:cNvPr>
          <p:cNvSpPr/>
          <p:nvPr/>
        </p:nvSpPr>
        <p:spPr>
          <a:xfrm>
            <a:off x="1097506" y="4473236"/>
            <a:ext cx="9996985" cy="830631"/>
          </a:xfrm>
          <a:prstGeom prst="roundRect">
            <a:avLst>
              <a:gd name="adj" fmla="val 0"/>
            </a:avLst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2.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현대 금융 시장의 복잡성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종목에 따라 가격 변동성이 큼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C2DF540-A008-B891-2322-579EBB8F8B60}"/>
              </a:ext>
            </a:extLst>
          </p:cNvPr>
          <p:cNvSpPr/>
          <p:nvPr/>
        </p:nvSpPr>
        <p:spPr>
          <a:xfrm>
            <a:off x="1097506" y="5442273"/>
            <a:ext cx="9996985" cy="830631"/>
          </a:xfrm>
          <a:prstGeom prst="roundRect">
            <a:avLst>
              <a:gd name="adj" fmla="val 0"/>
            </a:avLst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3.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정확도의 중요성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금융 데이터 분석에 딥러닝 모델을 도입</a:t>
            </a:r>
          </a:p>
        </p:txBody>
      </p:sp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E6D761E0-A2DE-F584-5A78-F5999003CE3B}"/>
              </a:ext>
            </a:extLst>
          </p:cNvPr>
          <p:cNvSpPr/>
          <p:nvPr/>
        </p:nvSpPr>
        <p:spPr>
          <a:xfrm rot="16200000">
            <a:off x="5775225" y="2441162"/>
            <a:ext cx="641548" cy="810778"/>
          </a:xfrm>
          <a:prstGeom prst="stripedRightArrow">
            <a:avLst>
              <a:gd name="adj1" fmla="val 42311"/>
              <a:gd name="adj2" fmla="val 46695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4634B4-49EC-259A-5D2D-094A5EA7763C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50964CF-3C76-082C-E84D-0281A4E8F1F1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87C809-5A29-B13A-16E6-BFDDF72464AA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 배경 및 필요성 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3D9F42-0EB3-5EE1-F8D0-86321E2F6DA8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41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AF05BAAF-C1C8-6D96-D818-54AA2D097398}"/>
              </a:ext>
            </a:extLst>
          </p:cNvPr>
          <p:cNvSpPr/>
          <p:nvPr/>
        </p:nvSpPr>
        <p:spPr>
          <a:xfrm>
            <a:off x="1221468" y="1321218"/>
            <a:ext cx="2347415" cy="470848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DCFA258C-F772-844F-ADD9-FC48426DAB69}"/>
              </a:ext>
            </a:extLst>
          </p:cNvPr>
          <p:cNvSpPr/>
          <p:nvPr/>
        </p:nvSpPr>
        <p:spPr>
          <a:xfrm>
            <a:off x="3632581" y="1321218"/>
            <a:ext cx="2463419" cy="470848"/>
          </a:xfrm>
          <a:prstGeom prst="chevron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구축</a:t>
            </a: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3307BCE8-AB2A-0D01-23E6-98BDDDAD61AF}"/>
              </a:ext>
            </a:extLst>
          </p:cNvPr>
          <p:cNvSpPr/>
          <p:nvPr/>
        </p:nvSpPr>
        <p:spPr>
          <a:xfrm>
            <a:off x="6159690" y="1321218"/>
            <a:ext cx="2984309" cy="470848"/>
          </a:xfrm>
          <a:prstGeom prst="chevron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비교 분석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DF87DBB7-17F1-4C94-39B3-E4B9029B88FD}"/>
              </a:ext>
            </a:extLst>
          </p:cNvPr>
          <p:cNvSpPr/>
          <p:nvPr/>
        </p:nvSpPr>
        <p:spPr>
          <a:xfrm>
            <a:off x="9207689" y="1321218"/>
            <a:ext cx="2624920" cy="470848"/>
          </a:xfrm>
          <a:prstGeom prst="chevron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구현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85A1A2-2C3A-1FE1-B62E-6ACEE52F7BF3}"/>
              </a:ext>
            </a:extLst>
          </p:cNvPr>
          <p:cNvSpPr/>
          <p:nvPr/>
        </p:nvSpPr>
        <p:spPr>
          <a:xfrm>
            <a:off x="361666" y="2044549"/>
            <a:ext cx="634621" cy="19925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</a:t>
            </a:r>
            <a:endParaRPr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</a:t>
            </a:r>
            <a:endParaRPr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</a:t>
            </a:r>
            <a:endParaRPr lang="ko-KR" altLang="en-US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6EB2AB-8881-A030-68F8-06544A243389}"/>
              </a:ext>
            </a:extLst>
          </p:cNvPr>
          <p:cNvSpPr/>
          <p:nvPr/>
        </p:nvSpPr>
        <p:spPr>
          <a:xfrm>
            <a:off x="361666" y="4307799"/>
            <a:ext cx="634621" cy="1992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F3365F-483A-8356-1A54-3978823A8D3B}"/>
              </a:ext>
            </a:extLst>
          </p:cNvPr>
          <p:cNvSpPr/>
          <p:nvPr/>
        </p:nvSpPr>
        <p:spPr>
          <a:xfrm>
            <a:off x="1221467" y="4314199"/>
            <a:ext cx="4641374" cy="8906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‘yfinance’ library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572D1D-2BAE-3BCB-70E0-2C6938C45100}"/>
              </a:ext>
            </a:extLst>
          </p:cNvPr>
          <p:cNvSpPr/>
          <p:nvPr/>
        </p:nvSpPr>
        <p:spPr>
          <a:xfrm>
            <a:off x="1214647" y="5417536"/>
            <a:ext cx="4641374" cy="890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FRED API</a:t>
            </a:r>
            <a:endParaRPr lang="ko-KR" altLang="en-US" sz="2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1ABC70-3096-90B9-2D77-02A1FDBDB0D4}"/>
              </a:ext>
            </a:extLst>
          </p:cNvPr>
          <p:cNvSpPr/>
          <p:nvPr/>
        </p:nvSpPr>
        <p:spPr>
          <a:xfrm>
            <a:off x="1221468" y="2044542"/>
            <a:ext cx="4650497" cy="587074"/>
          </a:xfrm>
          <a:prstGeom prst="rect">
            <a:avLst/>
          </a:prstGeom>
          <a:noFill/>
          <a:ln>
            <a:solidFill>
              <a:srgbClr val="033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주가 데이터</a:t>
            </a:r>
            <a:r>
              <a:rPr lang="en-US" altLang="ko-KR" sz="2000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종가</a:t>
            </a:r>
            <a:endParaRPr lang="en-US" altLang="ko-KR" sz="2000" dirty="0">
              <a:solidFill>
                <a:srgbClr val="03346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BE7D85-EC19-2D98-EB1B-29C0F5DEACBC}"/>
              </a:ext>
            </a:extLst>
          </p:cNvPr>
          <p:cNvSpPr/>
          <p:nvPr/>
        </p:nvSpPr>
        <p:spPr>
          <a:xfrm>
            <a:off x="9207687" y="2038495"/>
            <a:ext cx="2399733" cy="880229"/>
          </a:xfrm>
          <a:prstGeom prst="rect">
            <a:avLst/>
          </a:prstGeom>
          <a:noFill/>
          <a:ln>
            <a:solidFill>
              <a:srgbClr val="033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80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 Sight </a:t>
            </a:r>
            <a:r>
              <a:rPr lang="ko-KR" altLang="en-US" spc="-80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</a:t>
            </a:r>
            <a:endParaRPr lang="en-US" altLang="ko-KR" spc="-80" dirty="0">
              <a:solidFill>
                <a:srgbClr val="03346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A92E95B-8959-13F4-44D6-9DED09030A2A}"/>
              </a:ext>
            </a:extLst>
          </p:cNvPr>
          <p:cNvSpPr/>
          <p:nvPr/>
        </p:nvSpPr>
        <p:spPr>
          <a:xfrm>
            <a:off x="9207687" y="4307799"/>
            <a:ext cx="2399733" cy="8802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endParaRPr lang="ko-KR" altLang="en-US" sz="2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0D2D52-33CF-D6A6-BE89-F4A2487F83D6}"/>
              </a:ext>
            </a:extLst>
          </p:cNvPr>
          <p:cNvSpPr/>
          <p:nvPr/>
        </p:nvSpPr>
        <p:spPr>
          <a:xfrm>
            <a:off x="6173336" y="2038493"/>
            <a:ext cx="1292079" cy="880229"/>
          </a:xfrm>
          <a:prstGeom prst="rect">
            <a:avLst/>
          </a:prstGeom>
          <a:noFill/>
          <a:ln>
            <a:solidFill>
              <a:srgbClr val="033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endParaRPr lang="ko-KR" altLang="en-US" sz="2000" dirty="0">
              <a:solidFill>
                <a:srgbClr val="03346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EB6834-106A-C14F-9606-CD208F68C1ED}"/>
              </a:ext>
            </a:extLst>
          </p:cNvPr>
          <p:cNvSpPr/>
          <p:nvPr/>
        </p:nvSpPr>
        <p:spPr>
          <a:xfrm>
            <a:off x="7561041" y="2038493"/>
            <a:ext cx="1345275" cy="880229"/>
          </a:xfrm>
          <a:prstGeom prst="rect">
            <a:avLst/>
          </a:prstGeom>
          <a:noFill/>
          <a:ln>
            <a:solidFill>
              <a:srgbClr val="033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</a:p>
          <a:p>
            <a:pPr algn="ctr"/>
            <a:r>
              <a:rPr lang="en-US" altLang="ko-KR" sz="1600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(D1, D2, D3)</a:t>
            </a:r>
            <a:endParaRPr lang="ko-KR" altLang="en-US" sz="1600" dirty="0">
              <a:solidFill>
                <a:srgbClr val="03346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00AE49-DC94-4F85-86E1-6FB2995450E1}"/>
              </a:ext>
            </a:extLst>
          </p:cNvPr>
          <p:cNvSpPr/>
          <p:nvPr/>
        </p:nvSpPr>
        <p:spPr>
          <a:xfrm>
            <a:off x="6173336" y="3144551"/>
            <a:ext cx="2737521" cy="311401"/>
          </a:xfrm>
          <a:prstGeom prst="rect">
            <a:avLst/>
          </a:prstGeom>
          <a:noFill/>
          <a:ln>
            <a:solidFill>
              <a:srgbClr val="033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 및 평가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9DF0C9-8ACC-E18C-FBFF-EB9E2D967AFE}"/>
              </a:ext>
            </a:extLst>
          </p:cNvPr>
          <p:cNvSpPr/>
          <p:nvPr/>
        </p:nvSpPr>
        <p:spPr>
          <a:xfrm>
            <a:off x="6173336" y="3713449"/>
            <a:ext cx="2737521" cy="317616"/>
          </a:xfrm>
          <a:prstGeom prst="rect">
            <a:avLst/>
          </a:prstGeom>
          <a:noFill/>
          <a:ln>
            <a:solidFill>
              <a:srgbClr val="033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최적의 모델과 데이터셋 선정</a:t>
            </a:r>
          </a:p>
        </p:txBody>
      </p:sp>
      <p:sp>
        <p:nvSpPr>
          <p:cNvPr id="39" name="순서도: 병합 38">
            <a:extLst>
              <a:ext uri="{FF2B5EF4-FFF2-40B4-BE49-F238E27FC236}">
                <a16:creationId xmlns:a16="http://schemas.microsoft.com/office/drawing/2014/main" id="{FACFA609-D4A2-F0C9-D4B0-ABD3871FB329}"/>
              </a:ext>
            </a:extLst>
          </p:cNvPr>
          <p:cNvSpPr/>
          <p:nvPr/>
        </p:nvSpPr>
        <p:spPr>
          <a:xfrm>
            <a:off x="7415119" y="3538474"/>
            <a:ext cx="231195" cy="113643"/>
          </a:xfrm>
          <a:prstGeom prst="flowChartMerg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A68DAE-8156-B656-35D5-D3A85A705F53}"/>
              </a:ext>
            </a:extLst>
          </p:cNvPr>
          <p:cNvSpPr/>
          <p:nvPr/>
        </p:nvSpPr>
        <p:spPr>
          <a:xfrm>
            <a:off x="6173336" y="4312705"/>
            <a:ext cx="1323784" cy="2877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endParaRPr lang="ko-KR" altLang="en-US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213AF5-7BEE-DFD2-1C61-77428EFF9329}"/>
              </a:ext>
            </a:extLst>
          </p:cNvPr>
          <p:cNvSpPr/>
          <p:nvPr/>
        </p:nvSpPr>
        <p:spPr>
          <a:xfrm>
            <a:off x="6173336" y="4643932"/>
            <a:ext cx="1323784" cy="2820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GRU</a:t>
            </a:r>
            <a:endParaRPr lang="ko-KR" altLang="en-US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CDC2E13-F224-BB82-9969-DF7EADC0A037}"/>
              </a:ext>
            </a:extLst>
          </p:cNvPr>
          <p:cNvSpPr/>
          <p:nvPr/>
        </p:nvSpPr>
        <p:spPr>
          <a:xfrm>
            <a:off x="7592751" y="4643932"/>
            <a:ext cx="1323785" cy="28206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Transformer</a:t>
            </a:r>
            <a:endParaRPr lang="ko-KR" altLang="en-US" sz="15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3DEDD4F-2BEC-3CD2-DA0A-B9C6F5FB58E8}"/>
              </a:ext>
            </a:extLst>
          </p:cNvPr>
          <p:cNvSpPr/>
          <p:nvPr/>
        </p:nvSpPr>
        <p:spPr>
          <a:xfrm>
            <a:off x="7592747" y="4312705"/>
            <a:ext cx="1323784" cy="2877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  <a:endParaRPr lang="ko-KR" altLang="en-US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AA74C9-25BB-FAE4-21EF-4C5451655EB6}"/>
              </a:ext>
            </a:extLst>
          </p:cNvPr>
          <p:cNvSpPr/>
          <p:nvPr/>
        </p:nvSpPr>
        <p:spPr>
          <a:xfrm>
            <a:off x="6173906" y="5122159"/>
            <a:ext cx="2743199" cy="3126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 튜닝</a:t>
            </a:r>
          </a:p>
        </p:txBody>
      </p:sp>
      <p:sp>
        <p:nvSpPr>
          <p:cNvPr id="65" name="순서도: 병합 64">
            <a:extLst>
              <a:ext uri="{FF2B5EF4-FFF2-40B4-BE49-F238E27FC236}">
                <a16:creationId xmlns:a16="http://schemas.microsoft.com/office/drawing/2014/main" id="{C8CEDA91-B04C-64B6-B613-1D924785B819}"/>
              </a:ext>
            </a:extLst>
          </p:cNvPr>
          <p:cNvSpPr/>
          <p:nvPr/>
        </p:nvSpPr>
        <p:spPr>
          <a:xfrm>
            <a:off x="7415119" y="5820146"/>
            <a:ext cx="231195" cy="113643"/>
          </a:xfrm>
          <a:prstGeom prst="flowChartMerge">
            <a:avLst/>
          </a:prstGeom>
          <a:solidFill>
            <a:srgbClr val="7FA1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55D9AF-716E-7C13-86A4-661D433A297E}"/>
              </a:ext>
            </a:extLst>
          </p:cNvPr>
          <p:cNvSpPr/>
          <p:nvPr/>
        </p:nvSpPr>
        <p:spPr>
          <a:xfrm>
            <a:off x="9205410" y="3150836"/>
            <a:ext cx="2399733" cy="880229"/>
          </a:xfrm>
          <a:prstGeom prst="rect">
            <a:avLst/>
          </a:prstGeom>
          <a:noFill/>
          <a:ln>
            <a:solidFill>
              <a:srgbClr val="033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80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 Sight</a:t>
            </a:r>
            <a:r>
              <a:rPr lang="ko-KR" altLang="en-US" spc="-80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80" dirty="0" err="1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endParaRPr lang="ko-KR" altLang="en-US" spc="-80" dirty="0">
              <a:solidFill>
                <a:srgbClr val="03346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4EDC82-9DE7-169E-9657-28BAF4657465}"/>
              </a:ext>
            </a:extLst>
          </p:cNvPr>
          <p:cNvSpPr/>
          <p:nvPr/>
        </p:nvSpPr>
        <p:spPr>
          <a:xfrm>
            <a:off x="9205411" y="5899921"/>
            <a:ext cx="2399733" cy="4026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8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python-telegram-bot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9F47A0-80CE-28AD-EF11-9BB8C4EE6373}"/>
              </a:ext>
            </a:extLst>
          </p:cNvPr>
          <p:cNvSpPr/>
          <p:nvPr/>
        </p:nvSpPr>
        <p:spPr>
          <a:xfrm>
            <a:off x="6173336" y="5474535"/>
            <a:ext cx="2743199" cy="3126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RMSE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기반 모델 선택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82050A-FE7E-BF61-8625-0D3C5020C21E}"/>
              </a:ext>
            </a:extLst>
          </p:cNvPr>
          <p:cNvSpPr/>
          <p:nvPr/>
        </p:nvSpPr>
        <p:spPr>
          <a:xfrm>
            <a:off x="6173336" y="5983363"/>
            <a:ext cx="2743199" cy="3126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최적의 모델과 데이터셋 선정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720DEF-793A-028E-95CD-AF1AC72D033B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D302799-2DFC-F5F4-BEFD-A3C5739E26B7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CBB144A-4A21-310C-DAE1-D03FFCF8ADB1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B712B9-DFDC-DFC8-D82D-85A31751E56B}"/>
              </a:ext>
            </a:extLst>
          </p:cNvPr>
          <p:cNvSpPr/>
          <p:nvPr/>
        </p:nvSpPr>
        <p:spPr>
          <a:xfrm>
            <a:off x="9205410" y="5417536"/>
            <a:ext cx="2399733" cy="4026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8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BotFather</a:t>
            </a:r>
            <a:r>
              <a:rPr lang="en-US" altLang="ko-KR" spc="-8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API</a:t>
            </a:r>
            <a:endParaRPr lang="ko-KR" altLang="en-US" sz="1400" spc="-8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EDBB67-5661-9243-6BC4-53CFE68B9AE1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아키텍처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0B21A4-7B81-829F-0F3A-EB4EBFFD832A}"/>
              </a:ext>
            </a:extLst>
          </p:cNvPr>
          <p:cNvSpPr/>
          <p:nvPr/>
        </p:nvSpPr>
        <p:spPr>
          <a:xfrm>
            <a:off x="235813" y="1922435"/>
            <a:ext cx="11594521" cy="2261395"/>
          </a:xfrm>
          <a:prstGeom prst="rect">
            <a:avLst/>
          </a:prstGeom>
          <a:noFill/>
          <a:ln>
            <a:solidFill>
              <a:srgbClr val="033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3346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825D24-B054-1EBA-9309-36B124A7AC75}"/>
              </a:ext>
            </a:extLst>
          </p:cNvPr>
          <p:cNvSpPr/>
          <p:nvPr/>
        </p:nvSpPr>
        <p:spPr>
          <a:xfrm>
            <a:off x="235812" y="4185336"/>
            <a:ext cx="11594521" cy="2261395"/>
          </a:xfrm>
          <a:prstGeom prst="rect">
            <a:avLst/>
          </a:prstGeom>
          <a:noFill/>
          <a:ln>
            <a:solidFill>
              <a:srgbClr val="033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3346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A218E90-6C91-538F-6AC3-352C9AADE9A3}"/>
              </a:ext>
            </a:extLst>
          </p:cNvPr>
          <p:cNvSpPr/>
          <p:nvPr/>
        </p:nvSpPr>
        <p:spPr>
          <a:xfrm>
            <a:off x="1228286" y="2761985"/>
            <a:ext cx="4650497" cy="587074"/>
          </a:xfrm>
          <a:prstGeom prst="rect">
            <a:avLst/>
          </a:prstGeom>
          <a:noFill/>
          <a:ln>
            <a:solidFill>
              <a:srgbClr val="033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지표</a:t>
            </a:r>
            <a:r>
              <a:rPr lang="en-US" altLang="ko-KR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solidFill>
                  <a:srgbClr val="03346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RSI,MACD,Bollinger Bands,</a:t>
            </a:r>
            <a:r>
              <a:rPr lang="ko-KR" altLang="en-US" sz="1600" dirty="0">
                <a:solidFill>
                  <a:srgbClr val="03346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3346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Volume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93C20E-968F-44A8-6BD2-5E4D7C2D650D}"/>
              </a:ext>
            </a:extLst>
          </p:cNvPr>
          <p:cNvSpPr/>
          <p:nvPr/>
        </p:nvSpPr>
        <p:spPr>
          <a:xfrm>
            <a:off x="1221468" y="3480780"/>
            <a:ext cx="4650497" cy="587074"/>
          </a:xfrm>
          <a:prstGeom prst="rect">
            <a:avLst/>
          </a:prstGeom>
          <a:noFill/>
          <a:ln>
            <a:solidFill>
              <a:srgbClr val="033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요인</a:t>
            </a:r>
            <a:r>
              <a:rPr lang="en-US" altLang="ko-KR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금리</a:t>
            </a:r>
            <a:r>
              <a:rPr lang="en-US" altLang="ko-KR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달러 인덱스</a:t>
            </a:r>
            <a:r>
              <a:rPr lang="en-US" altLang="ko-KR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33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장단기 금리차</a:t>
            </a:r>
            <a:endParaRPr lang="en-US" altLang="ko-KR" sz="1600" dirty="0">
              <a:solidFill>
                <a:srgbClr val="03346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99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56B48B-3000-62C8-7FB8-93FFE55D3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24005"/>
              </p:ext>
            </p:extLst>
          </p:nvPr>
        </p:nvGraphicFramePr>
        <p:xfrm>
          <a:off x="409433" y="1215300"/>
          <a:ext cx="10961427" cy="5149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361">
                  <a:extLst>
                    <a:ext uri="{9D8B030D-6E8A-4147-A177-3AD203B41FA5}">
                      <a16:colId xmlns:a16="http://schemas.microsoft.com/office/drawing/2014/main" val="3830634657"/>
                    </a:ext>
                  </a:extLst>
                </a:gridCol>
                <a:gridCol w="1419367">
                  <a:extLst>
                    <a:ext uri="{9D8B030D-6E8A-4147-A177-3AD203B41FA5}">
                      <a16:colId xmlns:a16="http://schemas.microsoft.com/office/drawing/2014/main" val="759958892"/>
                    </a:ext>
                  </a:extLst>
                </a:gridCol>
                <a:gridCol w="5106984">
                  <a:extLst>
                    <a:ext uri="{9D8B030D-6E8A-4147-A177-3AD203B41FA5}">
                      <a16:colId xmlns:a16="http://schemas.microsoft.com/office/drawing/2014/main" val="3904184939"/>
                    </a:ext>
                  </a:extLst>
                </a:gridCol>
                <a:gridCol w="3131715">
                  <a:extLst>
                    <a:ext uri="{9D8B030D-6E8A-4147-A177-3AD203B41FA5}">
                      <a16:colId xmlns:a16="http://schemas.microsoft.com/office/drawing/2014/main" val="347548223"/>
                    </a:ext>
                  </a:extLst>
                </a:gridCol>
              </a:tblGrid>
              <a:tr h="532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분류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수집 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코드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536746"/>
                  </a:ext>
                </a:extLst>
              </a:tr>
              <a:tr h="6868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주가 데이터</a:t>
                      </a:r>
                      <a:endParaRPr lang="en-US" altLang="ko-KR" sz="18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endParaRPr lang="en-US" altLang="ko-KR" sz="16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yfinance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</a:t>
                      </a:r>
                      <a:r>
                        <a:rPr lang="ko-KR" altLang="en-US" sz="1600" b="0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6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이용하여 주가 데이터 다운로드</a:t>
                      </a:r>
                      <a:r>
                        <a:rPr lang="en-US" altLang="ko-KR" sz="16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2014.06.30~2024.06.27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일봉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en-US" altLang="ko-KR" sz="16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필요한 열 선택</a:t>
                      </a:r>
                      <a:r>
                        <a:rPr lang="en-US" altLang="ko-KR" sz="16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‘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종가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거래량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910908"/>
                  </a:ext>
                </a:extLst>
              </a:tr>
              <a:tr h="46269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 지표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977760"/>
                  </a:ext>
                </a:extLst>
              </a:tr>
              <a:tr h="411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주가의 일일 변동의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14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일간 평균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상승폭과 하락폭을 계산</a:t>
                      </a:r>
                      <a:endParaRPr lang="en-US" altLang="ko-KR" sz="1600" b="1" dirty="0">
                        <a:solidFill>
                          <a:srgbClr val="C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72970"/>
                  </a:ext>
                </a:extLst>
              </a:tr>
              <a:tr h="626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MACD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일과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이동 평균의 차이로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MACD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선을 계산하고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이동 평균으로 신호선을 설정하여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추세 변화를 분석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134587"/>
                  </a:ext>
                </a:extLst>
              </a:tr>
              <a:tr h="439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Bollinger Bands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이동 평균을 중심선으로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표준 편차를 이용해 상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하단 밴드를 계산하여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주가 변동성 계산</a:t>
                      </a:r>
                      <a:endParaRPr lang="en-US" altLang="ko-KR" sz="1600" b="1" dirty="0">
                        <a:solidFill>
                          <a:srgbClr val="C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306256"/>
                  </a:ext>
                </a:extLst>
              </a:tr>
              <a:tr h="61692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외부 요인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API: 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FRED API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사용하여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미국 달러 인덱스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(DXY),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미국 기준 금리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(Federal Funds Rate),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장단기 금리차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(Yield Spread)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수집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처리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수집된 데이터를 날짜 기준으로 정렬하고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하나의 데이터프레임으로 통합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181742"/>
                  </a:ext>
                </a:extLst>
              </a:tr>
              <a:tr h="616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달러 인덱스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802574"/>
                  </a:ext>
                </a:extLst>
              </a:tr>
              <a:tr h="616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장단기 금리차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49648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433E5D0-11B6-1C95-BE74-FF71E400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429" y="4625261"/>
            <a:ext cx="2913797" cy="1674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563F4A-2F09-3218-CBBF-F5882B4D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430" y="2973441"/>
            <a:ext cx="2913797" cy="14484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A81C6C-7A6C-1CB0-3E1D-D91D34572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430" y="1811990"/>
            <a:ext cx="2913797" cy="10135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0A035F-3558-D84E-9713-FEACA5DB0CBB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422C6FF-63DD-A79C-91FA-AD612085BB77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068F8-571C-7CC9-6C7D-277803C0C87A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B77936-9EA4-006C-708A-4141E2EF0208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7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81F707E-C4B5-F2FF-CF33-4DF0F367A891}"/>
              </a:ext>
            </a:extLst>
          </p:cNvPr>
          <p:cNvSpPr txBox="1">
            <a:spLocks/>
          </p:cNvSpPr>
          <p:nvPr/>
        </p:nvSpPr>
        <p:spPr>
          <a:xfrm>
            <a:off x="608813" y="99416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지표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ADA2965-D612-0D3A-99AD-E266D2010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09399"/>
              </p:ext>
            </p:extLst>
          </p:nvPr>
        </p:nvGraphicFramePr>
        <p:xfrm>
          <a:off x="484496" y="1914390"/>
          <a:ext cx="11098691" cy="44026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46411">
                  <a:extLst>
                    <a:ext uri="{9D8B030D-6E8A-4147-A177-3AD203B41FA5}">
                      <a16:colId xmlns:a16="http://schemas.microsoft.com/office/drawing/2014/main" val="3835839522"/>
                    </a:ext>
                  </a:extLst>
                </a:gridCol>
                <a:gridCol w="2593075">
                  <a:extLst>
                    <a:ext uri="{9D8B030D-6E8A-4147-A177-3AD203B41FA5}">
                      <a16:colId xmlns:a16="http://schemas.microsoft.com/office/drawing/2014/main" val="1721345543"/>
                    </a:ext>
                  </a:extLst>
                </a:gridCol>
                <a:gridCol w="2483893">
                  <a:extLst>
                    <a:ext uri="{9D8B030D-6E8A-4147-A177-3AD203B41FA5}">
                      <a16:colId xmlns:a16="http://schemas.microsoft.com/office/drawing/2014/main" val="1838446185"/>
                    </a:ext>
                  </a:extLst>
                </a:gridCol>
                <a:gridCol w="2429301">
                  <a:extLst>
                    <a:ext uri="{9D8B030D-6E8A-4147-A177-3AD203B41FA5}">
                      <a16:colId xmlns:a16="http://schemas.microsoft.com/office/drawing/2014/main" val="1280729274"/>
                    </a:ext>
                  </a:extLst>
                </a:gridCol>
                <a:gridCol w="2446011">
                  <a:extLst>
                    <a:ext uri="{9D8B030D-6E8A-4147-A177-3AD203B41FA5}">
                      <a16:colId xmlns:a16="http://schemas.microsoft.com/office/drawing/2014/main" val="2678425699"/>
                    </a:ext>
                  </a:extLst>
                </a:gridCol>
              </a:tblGrid>
              <a:tr h="624690"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RSI</a:t>
                      </a:r>
                    </a:p>
                    <a:p>
                      <a:pPr lvl="0"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상대 강도 지수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MACD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이동 평균 수렴 발산 지수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Bollinger Bands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800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볼린저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밴드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Volume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거래량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065061"/>
                  </a:ext>
                </a:extLst>
              </a:tr>
              <a:tr h="1238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주가의 상승과 하락을 측정하여 </a:t>
                      </a:r>
                      <a:r>
                        <a:rPr lang="ko-KR" altLang="en-US" sz="1600" b="1" dirty="0" err="1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과매수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600" b="1" dirty="0" err="1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과매도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상태 파악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단기와 장기 이동 평균의 차이로 주가의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추세 방향 파악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이동 평균선 주위에 설정된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밴드를 통해 가격의 변동성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시각화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주가 움직임에 대한 시장 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참여도를 측정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821135"/>
                  </a:ext>
                </a:extLst>
              </a:tr>
              <a:tr h="734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지표 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해석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·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과매수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신호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(70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·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과매도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신호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(30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·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매매 신호 기준선을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기준으로 상승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하락 가능성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·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변동성 상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하한선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·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종목의 거래가 얼마나    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활발한 지를 나타냄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647169"/>
                  </a:ext>
                </a:extLst>
              </a:tr>
              <a:tr h="1759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사진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7717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F8DD411-255C-16B8-EB72-2A9A2E76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581" y="4640971"/>
            <a:ext cx="2331128" cy="15886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72B3EF-767E-1ABF-5E64-AD786801E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613" y="4640971"/>
            <a:ext cx="2505149" cy="15886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4FD6EA-0E91-7BEA-8A80-76C730046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108" y="4640971"/>
            <a:ext cx="2331128" cy="15886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B1872C-3B17-7A16-D007-E33BCE686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054" y="4640972"/>
            <a:ext cx="2307750" cy="158865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D71CE7AB-4B30-38A6-3727-B5C4BEF14343}"/>
              </a:ext>
            </a:extLst>
          </p:cNvPr>
          <p:cNvSpPr txBox="1">
            <a:spLocks/>
          </p:cNvSpPr>
          <p:nvPr/>
        </p:nvSpPr>
        <p:spPr>
          <a:xfrm>
            <a:off x="7724633" y="6342821"/>
            <a:ext cx="3858553" cy="3339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자료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애플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년치 주가 시각화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(23.01.01 ~ 24.01.01) </a:t>
            </a: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D2C24-B042-ED1C-756B-AB510E819E50}"/>
              </a:ext>
            </a:extLst>
          </p:cNvPr>
          <p:cNvSpPr txBox="1"/>
          <p:nvPr/>
        </p:nvSpPr>
        <p:spPr>
          <a:xfrm>
            <a:off x="1009148" y="1328760"/>
            <a:ext cx="1057403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다양성을 고려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중복을 피하며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계산도 간단해 모델에 적용하기 쉬운 지표를 선정함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9C4DEF-F4C9-8B9F-7EB9-CF1B96F619C7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C8338D-9D81-9C09-F901-7478114E1560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18C694-4DC7-AA12-18A4-F73CF3089149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62EA00-01BF-FC44-174A-CF96996A1090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01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81F707E-C4B5-F2FF-CF33-4DF0F367A891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 요인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38A46-1A13-951B-E2A0-BD7727E25D22}"/>
              </a:ext>
            </a:extLst>
          </p:cNvPr>
          <p:cNvSpPr txBox="1"/>
          <p:nvPr/>
        </p:nvSpPr>
        <p:spPr>
          <a:xfrm>
            <a:off x="1013390" y="1330550"/>
            <a:ext cx="1001690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7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외부 요인에 대한 상관 관계 분석 진행 결과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금리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달러 인덱스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장단기 금리차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BFE886E-4D65-3ABC-9633-49810E22D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033021"/>
              </p:ext>
            </p:extLst>
          </p:nvPr>
        </p:nvGraphicFramePr>
        <p:xfrm>
          <a:off x="5941198" y="2182494"/>
          <a:ext cx="508910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101">
                  <a:extLst>
                    <a:ext uri="{9D8B030D-6E8A-4147-A177-3AD203B41FA5}">
                      <a16:colId xmlns:a16="http://schemas.microsoft.com/office/drawing/2014/main" val="516748149"/>
                    </a:ext>
                  </a:extLst>
                </a:gridCol>
              </a:tblGrid>
              <a:tr h="321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외부 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A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34017"/>
                  </a:ext>
                </a:extLst>
              </a:tr>
              <a:tr h="350404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1. 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금리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(Interest Rate)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53808"/>
                  </a:ext>
                </a:extLst>
              </a:tr>
              <a:tr h="3504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2. 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달러 인덱스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(Dollar Index)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118176"/>
                  </a:ext>
                </a:extLst>
              </a:tr>
              <a:tr h="3504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실업률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(Unemployment Rate)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974439"/>
                  </a:ext>
                </a:extLst>
              </a:tr>
              <a:tr h="3504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 GDP 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성장률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(GDP Growth Rate)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482379"/>
                  </a:ext>
                </a:extLst>
              </a:tr>
              <a:tr h="3504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5. 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장단기 금리차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(Industrial Production Index)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967213"/>
                  </a:ext>
                </a:extLst>
              </a:tr>
              <a:tr h="3504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 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산업 생산지수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(Industrial Production Index)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14003"/>
                  </a:ext>
                </a:extLst>
              </a:tr>
              <a:tr h="3504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7. 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초기 실업수당 청구건수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(Initial Jobless Claims)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67356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1C62C91-523F-D430-B0B5-E430A79E9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06" y="2182495"/>
            <a:ext cx="3920434" cy="42848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D5053F-29B9-1FE2-4B3A-B579B182BAC1}"/>
              </a:ext>
            </a:extLst>
          </p:cNvPr>
          <p:cNvSpPr/>
          <p:nvPr/>
        </p:nvSpPr>
        <p:spPr>
          <a:xfrm>
            <a:off x="1396906" y="1916890"/>
            <a:ext cx="3906981" cy="265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 요인과 </a:t>
            </a:r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S&amp;P 500</a:t>
            </a:r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간의 상관관계 </a:t>
            </a:r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FD817A3-9B6F-3E3D-5526-1C10071E2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043"/>
          <a:stretch/>
        </p:blipFill>
        <p:spPr>
          <a:xfrm>
            <a:off x="5941199" y="5419397"/>
            <a:ext cx="5089100" cy="10479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5B3BCB-0BB1-E97A-12E8-A7E1E8B5CD9C}"/>
              </a:ext>
            </a:extLst>
          </p:cNvPr>
          <p:cNvSpPr/>
          <p:nvPr/>
        </p:nvSpPr>
        <p:spPr>
          <a:xfrm>
            <a:off x="5941199" y="5159037"/>
            <a:ext cx="5089100" cy="265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</a:t>
            </a:r>
            <a:r>
              <a:rPr lang="en-US" altLang="ko-KR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3548F7-B5B0-5ED9-3968-5E55D3269AEB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E2EC36-958F-8440-C9CA-9CA9134B1726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E512CFB-3FAD-D4E5-D5FA-84D827B9D01A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716A11-CBBC-F4B6-2FF1-B72C4009A88D}"/>
              </a:ext>
            </a:extLst>
          </p:cNvPr>
          <p:cNvSpPr txBox="1"/>
          <p:nvPr/>
        </p:nvSpPr>
        <p:spPr>
          <a:xfrm>
            <a:off x="235813" y="2781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D6D7AE-ADFB-A846-33B1-7AE5AEEBB35A}"/>
              </a:ext>
            </a:extLst>
          </p:cNvPr>
          <p:cNvSpPr/>
          <p:nvPr/>
        </p:nvSpPr>
        <p:spPr>
          <a:xfrm>
            <a:off x="2224585" y="2361063"/>
            <a:ext cx="1856095" cy="11327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78F559-0378-1085-7E2B-84A61530607C}"/>
              </a:ext>
            </a:extLst>
          </p:cNvPr>
          <p:cNvSpPr/>
          <p:nvPr/>
        </p:nvSpPr>
        <p:spPr>
          <a:xfrm>
            <a:off x="2224584" y="4571078"/>
            <a:ext cx="1856095" cy="5961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8331BED-8A1D-B82B-8B98-85826D014C69}"/>
              </a:ext>
            </a:extLst>
          </p:cNvPr>
          <p:cNvSpPr/>
          <p:nvPr/>
        </p:nvSpPr>
        <p:spPr>
          <a:xfrm>
            <a:off x="0" y="1"/>
            <a:ext cx="12192000" cy="830631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C528214-853F-5C63-16AF-020E1E1F1D41}"/>
              </a:ext>
            </a:extLst>
          </p:cNvPr>
          <p:cNvSpPr/>
          <p:nvPr/>
        </p:nvSpPr>
        <p:spPr>
          <a:xfrm>
            <a:off x="182880" y="215489"/>
            <a:ext cx="5760720" cy="750818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9EC35B-B7AB-CAFE-0D77-7D9C4F9FE6DC}"/>
              </a:ext>
            </a:extLst>
          </p:cNvPr>
          <p:cNvCxnSpPr/>
          <p:nvPr/>
        </p:nvCxnSpPr>
        <p:spPr>
          <a:xfrm>
            <a:off x="293751" y="830632"/>
            <a:ext cx="5538978" cy="0"/>
          </a:xfrm>
          <a:prstGeom prst="line">
            <a:avLst/>
          </a:prstGeom>
          <a:ln w="22225">
            <a:solidFill>
              <a:srgbClr val="16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9874FB-E25D-4AF1-37DE-2F8E0DB3C0DB}"/>
              </a:ext>
            </a:extLst>
          </p:cNvPr>
          <p:cNvSpPr/>
          <p:nvPr/>
        </p:nvSpPr>
        <p:spPr>
          <a:xfrm>
            <a:off x="1486257" y="2138733"/>
            <a:ext cx="2204115" cy="615799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금리</a:t>
            </a:r>
            <a:endParaRPr lang="en-US" altLang="ko-KR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488E28-F497-BCBF-DE8B-C9545B4460DC}"/>
              </a:ext>
            </a:extLst>
          </p:cNvPr>
          <p:cNvSpPr/>
          <p:nvPr/>
        </p:nvSpPr>
        <p:spPr>
          <a:xfrm>
            <a:off x="5054362" y="2138733"/>
            <a:ext cx="2204115" cy="615799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달러 인덱스</a:t>
            </a:r>
            <a:endParaRPr lang="en-US" altLang="ko-KR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75C1D1-E9C4-8E64-17BD-8D7C3EBEEBBB}"/>
              </a:ext>
            </a:extLst>
          </p:cNvPr>
          <p:cNvSpPr/>
          <p:nvPr/>
        </p:nvSpPr>
        <p:spPr>
          <a:xfrm>
            <a:off x="8867314" y="2138733"/>
            <a:ext cx="2204115" cy="615799"/>
          </a:xfrm>
          <a:prstGeom prst="rect">
            <a:avLst/>
          </a:prstGeom>
          <a:solidFill>
            <a:srgbClr val="161A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장단기 금리차</a:t>
            </a:r>
            <a:endParaRPr lang="en-US" altLang="ko-KR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4D653-A50C-5D74-23E7-B66B86F803B9}"/>
              </a:ext>
            </a:extLst>
          </p:cNvPr>
          <p:cNvSpPr txBox="1"/>
          <p:nvPr/>
        </p:nvSpPr>
        <p:spPr>
          <a:xfrm>
            <a:off x="276606" y="354912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endParaRPr lang="ko-KR" altLang="en-US" sz="18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B43CC5-3CD3-2CA7-7A20-EB7929E4E3C4}"/>
              </a:ext>
            </a:extLst>
          </p:cNvPr>
          <p:cNvGrpSpPr/>
          <p:nvPr/>
        </p:nvGrpSpPr>
        <p:grpSpPr>
          <a:xfrm>
            <a:off x="5269213" y="3089125"/>
            <a:ext cx="1774415" cy="1671146"/>
            <a:chOff x="5493347" y="3075068"/>
            <a:chExt cx="1642692" cy="1606113"/>
          </a:xfrm>
          <a:solidFill>
            <a:srgbClr val="D6DCE5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73A454-EF48-5B91-29AE-C278809F7CB6}"/>
                </a:ext>
              </a:extLst>
            </p:cNvPr>
            <p:cNvSpPr/>
            <p:nvPr/>
          </p:nvSpPr>
          <p:spPr>
            <a:xfrm>
              <a:off x="5493347" y="3075068"/>
              <a:ext cx="1642692" cy="16061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AEEE943-8B4B-21AB-6C03-D9B189539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268" y="3301852"/>
              <a:ext cx="1116995" cy="1116995"/>
            </a:xfrm>
            <a:prstGeom prst="rect">
              <a:avLst/>
            </a:prstGeom>
            <a:grpFill/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AD33F49-4D84-02FD-9FE3-95100433556D}"/>
              </a:ext>
            </a:extLst>
          </p:cNvPr>
          <p:cNvSpPr/>
          <p:nvPr/>
        </p:nvSpPr>
        <p:spPr>
          <a:xfrm>
            <a:off x="1701109" y="3089125"/>
            <a:ext cx="1774415" cy="1671146"/>
          </a:xfrm>
          <a:prstGeom prst="ellips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7EC959-753F-B73F-F40C-AAA8CC86401D}"/>
              </a:ext>
            </a:extLst>
          </p:cNvPr>
          <p:cNvSpPr/>
          <p:nvPr/>
        </p:nvSpPr>
        <p:spPr>
          <a:xfrm>
            <a:off x="9082167" y="3089126"/>
            <a:ext cx="1774415" cy="1671146"/>
          </a:xfrm>
          <a:prstGeom prst="ellips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FAEF8E8-BAAA-E7DF-01AF-6C022BBA5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33" y="3343194"/>
            <a:ext cx="1126281" cy="11262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326C223-1ADF-FD0F-967B-43CB178EB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966" y="3325092"/>
            <a:ext cx="1111495" cy="111149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4291F0-B0E3-1038-34C0-D49F40D16CD4}"/>
              </a:ext>
            </a:extLst>
          </p:cNvPr>
          <p:cNvSpPr/>
          <p:nvPr/>
        </p:nvSpPr>
        <p:spPr>
          <a:xfrm>
            <a:off x="983918" y="5094861"/>
            <a:ext cx="3208795" cy="13196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경제 안정화와 성장 관리의 핵심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미국 기준 금리는 연방준비제도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(Fed)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 결정됨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BFD4F0-E522-E69E-F467-7A93F2D14432}"/>
              </a:ext>
            </a:extLst>
          </p:cNvPr>
          <p:cNvSpPr/>
          <p:nvPr/>
        </p:nvSpPr>
        <p:spPr>
          <a:xfrm>
            <a:off x="4674446" y="5094862"/>
            <a:ext cx="3208795" cy="13196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미국 달러 가치를 주요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 통화에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대해 비교한 지수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국제 무역 및 자본 흐름에 영향을 줌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A8DE0A-42D2-1C0C-6FCF-E6BE32CE95A9}"/>
              </a:ext>
            </a:extLst>
          </p:cNvPr>
          <p:cNvSpPr/>
          <p:nvPr/>
        </p:nvSpPr>
        <p:spPr>
          <a:xfrm>
            <a:off x="8364975" y="5094862"/>
            <a:ext cx="3208795" cy="13196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장단기 금리차는 미래의 경제 상황에 대한 투자자들의 기대를 반영하는 것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경제 성장 및 경기 침체에 대한 신호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3696E0AC-54BE-5D91-4AF9-B39679FF18EE}"/>
              </a:ext>
            </a:extLst>
          </p:cNvPr>
          <p:cNvSpPr txBox="1">
            <a:spLocks/>
          </p:cNvSpPr>
          <p:nvPr/>
        </p:nvSpPr>
        <p:spPr>
          <a:xfrm>
            <a:off x="613055" y="995958"/>
            <a:ext cx="8757314" cy="40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 요인</a:t>
            </a:r>
          </a:p>
        </p:txBody>
      </p:sp>
    </p:spTree>
    <p:extLst>
      <p:ext uri="{BB962C8B-B14F-4D97-AF65-F5344CB8AC3E}">
        <p14:creationId xmlns:p14="http://schemas.microsoft.com/office/powerpoint/2010/main" val="1977253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7005</TotalTime>
  <Words>2572</Words>
  <Application>Microsoft Office PowerPoint</Application>
  <PresentationFormat>와이드스크린</PresentationFormat>
  <Paragraphs>716</Paragraphs>
  <Slides>35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나눔스퀘어</vt:lpstr>
      <vt:lpstr>나눔스퀘어 Bold</vt:lpstr>
      <vt:lpstr>나눔스퀘어 ExtraBold</vt:lpstr>
      <vt:lpstr>나눔스퀘어 네오 ExtraBold</vt:lpstr>
      <vt:lpstr>맑은 고딕</vt:lpstr>
      <vt:lpstr>Arial</vt:lpstr>
      <vt:lpstr>Office 테마</vt:lpstr>
      <vt:lpstr>주식 투자자를 위한  딥러닝 기반 주가 예측 ‘Fin Sight’ 솔루션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III. 솔루션</vt:lpstr>
      <vt:lpstr>PowerPoint 프레젠테이션</vt:lpstr>
      <vt:lpstr>참고문헌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승주 백</dc:creator>
  <cp:lastModifiedBy>승주 백</cp:lastModifiedBy>
  <cp:revision>1177</cp:revision>
  <dcterms:created xsi:type="dcterms:W3CDTF">2024-08-01T09:19:30Z</dcterms:created>
  <dcterms:modified xsi:type="dcterms:W3CDTF">2024-08-20T06:18:40Z</dcterms:modified>
</cp:coreProperties>
</file>